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7" r:id="rId2"/>
    <p:sldId id="300" r:id="rId3"/>
    <p:sldId id="301" r:id="rId4"/>
    <p:sldId id="276" r:id="rId5"/>
    <p:sldId id="302" r:id="rId6"/>
    <p:sldId id="303" r:id="rId7"/>
    <p:sldId id="304" r:id="rId8"/>
    <p:sldId id="306" r:id="rId9"/>
    <p:sldId id="305" r:id="rId10"/>
    <p:sldId id="307" r:id="rId11"/>
    <p:sldId id="310" r:id="rId12"/>
    <p:sldId id="311" r:id="rId13"/>
    <p:sldId id="312" r:id="rId14"/>
    <p:sldId id="309" r:id="rId15"/>
    <p:sldId id="313" r:id="rId16"/>
    <p:sldId id="314" r:id="rId17"/>
    <p:sldId id="315" r:id="rId18"/>
    <p:sldId id="317" r:id="rId19"/>
    <p:sldId id="316" r:id="rId20"/>
    <p:sldId id="318" r:id="rId21"/>
    <p:sldId id="319" r:id="rId22"/>
    <p:sldId id="320" r:id="rId23"/>
    <p:sldId id="321" r:id="rId24"/>
    <p:sldId id="322" r:id="rId25"/>
    <p:sldId id="323" r:id="rId26"/>
    <p:sldId id="324" r:id="rId27"/>
    <p:sldId id="288"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888" userDrawn="1">
          <p15:clr>
            <a:srgbClr val="A4A3A4"/>
          </p15:clr>
        </p15:guide>
        <p15:guide id="6" orient="horz" pos="37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rcan Andac (Dogus Teknoloji)" initials="KA(T" lastIdx="1" clrIdx="0">
    <p:extLst>
      <p:ext uri="{19B8F6BF-5375-455C-9EA6-DF929625EA0E}">
        <p15:presenceInfo xmlns:p15="http://schemas.microsoft.com/office/powerpoint/2012/main" userId="S::korcana@d-teknoloji.com.tr::a517743d-03a0-4d13-86c1-744f9ed194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7FF"/>
    <a:srgbClr val="EB5232"/>
    <a:srgbClr val="F4D9D7"/>
    <a:srgbClr val="26AA83"/>
    <a:srgbClr val="C73113"/>
    <a:srgbClr val="222021"/>
    <a:srgbClr val="83E5C9"/>
    <a:srgbClr val="16604B"/>
    <a:srgbClr val="F1A79A"/>
    <a:srgbClr val="1D81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77755" autoAdjust="0"/>
  </p:normalViewPr>
  <p:slideViewPr>
    <p:cSldViewPr snapToGrid="0" showGuides="1">
      <p:cViewPr varScale="1">
        <p:scale>
          <a:sx n="98" d="100"/>
          <a:sy n="98" d="100"/>
        </p:scale>
        <p:origin x="1992" y="184"/>
      </p:cViewPr>
      <p:guideLst>
        <p:guide orient="horz" pos="2160"/>
        <p:guide pos="3840"/>
        <p:guide pos="360"/>
        <p:guide pos="7320"/>
        <p:guide orient="horz" pos="888"/>
        <p:guide orient="horz"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D48FB-6676-F845-B414-03E8FD3B270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5D6538F2-8762-E043-AB23-226C8CD2124A}">
      <dgm:prSet phldrT="[Text]"/>
      <dgm:spPr/>
      <dgm:t>
        <a:bodyPr/>
        <a:lstStyle/>
        <a:p>
          <a:r>
            <a:rPr lang="en-US" dirty="0"/>
            <a:t>External Survival Issues</a:t>
          </a:r>
        </a:p>
      </dgm:t>
    </dgm:pt>
    <dgm:pt modelId="{A18CDA25-1BCA-2E42-A092-1E16E2E0B22D}" type="parTrans" cxnId="{E66A577A-D4E3-0942-97A4-A293303FB602}">
      <dgm:prSet/>
      <dgm:spPr/>
      <dgm:t>
        <a:bodyPr/>
        <a:lstStyle/>
        <a:p>
          <a:endParaRPr lang="en-US"/>
        </a:p>
      </dgm:t>
    </dgm:pt>
    <dgm:pt modelId="{104DCF76-BC65-D341-BCDC-4722B3E1A65A}" type="sibTrans" cxnId="{E66A577A-D4E3-0942-97A4-A293303FB602}">
      <dgm:prSet/>
      <dgm:spPr/>
      <dgm:t>
        <a:bodyPr/>
        <a:lstStyle/>
        <a:p>
          <a:endParaRPr lang="en-US"/>
        </a:p>
      </dgm:t>
    </dgm:pt>
    <dgm:pt modelId="{164C90A7-4F1B-3549-9746-743576E9CC21}">
      <dgm:prSet phldrT="[Text]"/>
      <dgm:spPr/>
      <dgm:t>
        <a:bodyPr/>
        <a:lstStyle/>
        <a:p>
          <a:r>
            <a:rPr lang="en-US" dirty="0"/>
            <a:t>Internal Integration Issues</a:t>
          </a:r>
        </a:p>
      </dgm:t>
    </dgm:pt>
    <dgm:pt modelId="{00956DF5-439F-C541-A81C-94A491240105}" type="parTrans" cxnId="{B737B70C-A1ED-D946-959D-6B200A309097}">
      <dgm:prSet/>
      <dgm:spPr/>
      <dgm:t>
        <a:bodyPr/>
        <a:lstStyle/>
        <a:p>
          <a:endParaRPr lang="en-US"/>
        </a:p>
      </dgm:t>
    </dgm:pt>
    <dgm:pt modelId="{AFAE3184-57D1-4B45-8977-A6B45C8D2EEA}" type="sibTrans" cxnId="{B737B70C-A1ED-D946-959D-6B200A309097}">
      <dgm:prSet/>
      <dgm:spPr/>
      <dgm:t>
        <a:bodyPr/>
        <a:lstStyle/>
        <a:p>
          <a:endParaRPr lang="en-US"/>
        </a:p>
      </dgm:t>
    </dgm:pt>
    <dgm:pt modelId="{381C2C9D-AB94-EF4F-BC0F-482F77DDC028}">
      <dgm:prSet phldrT="[Text]"/>
      <dgm:spPr/>
      <dgm:t>
        <a:bodyPr/>
        <a:lstStyle/>
        <a:p>
          <a:r>
            <a:rPr lang="en-US" dirty="0"/>
            <a:t>Deeper Underlying Assumptions</a:t>
          </a:r>
        </a:p>
      </dgm:t>
    </dgm:pt>
    <dgm:pt modelId="{84124337-88CF-BF42-ABD2-01148FA3AAFD}" type="parTrans" cxnId="{87835E48-A04F-5E4C-9F20-71FF18990376}">
      <dgm:prSet/>
      <dgm:spPr/>
      <dgm:t>
        <a:bodyPr/>
        <a:lstStyle/>
        <a:p>
          <a:endParaRPr lang="en-US"/>
        </a:p>
      </dgm:t>
    </dgm:pt>
    <dgm:pt modelId="{279F6FBA-CB51-1B45-83E3-CF30FA8B2A76}" type="sibTrans" cxnId="{87835E48-A04F-5E4C-9F20-71FF18990376}">
      <dgm:prSet/>
      <dgm:spPr/>
      <dgm:t>
        <a:bodyPr/>
        <a:lstStyle/>
        <a:p>
          <a:endParaRPr lang="en-US"/>
        </a:p>
      </dgm:t>
    </dgm:pt>
    <dgm:pt modelId="{873967EB-CDB4-7A4A-9157-870CB9F9D67E}" type="pres">
      <dgm:prSet presAssocID="{965D48FB-6676-F845-B414-03E8FD3B2702}" presName="Name0" presStyleCnt="0">
        <dgm:presLayoutVars>
          <dgm:chMax val="7"/>
          <dgm:chPref val="7"/>
          <dgm:dir/>
        </dgm:presLayoutVars>
      </dgm:prSet>
      <dgm:spPr/>
    </dgm:pt>
    <dgm:pt modelId="{F8B924E3-9B44-444C-966F-91C2182670BD}" type="pres">
      <dgm:prSet presAssocID="{965D48FB-6676-F845-B414-03E8FD3B2702}" presName="Name1" presStyleCnt="0"/>
      <dgm:spPr/>
    </dgm:pt>
    <dgm:pt modelId="{3C1B75A0-9A3C-EF45-B29B-A258B1350AC2}" type="pres">
      <dgm:prSet presAssocID="{965D48FB-6676-F845-B414-03E8FD3B2702}" presName="cycle" presStyleCnt="0"/>
      <dgm:spPr/>
    </dgm:pt>
    <dgm:pt modelId="{EBED479E-B9BC-E648-8788-F6E678E2FD0E}" type="pres">
      <dgm:prSet presAssocID="{965D48FB-6676-F845-B414-03E8FD3B2702}" presName="srcNode" presStyleLbl="node1" presStyleIdx="0" presStyleCnt="3"/>
      <dgm:spPr/>
    </dgm:pt>
    <dgm:pt modelId="{229263E3-CF45-C342-9A86-A695601CBB19}" type="pres">
      <dgm:prSet presAssocID="{965D48FB-6676-F845-B414-03E8FD3B2702}" presName="conn" presStyleLbl="parChTrans1D2" presStyleIdx="0" presStyleCnt="1"/>
      <dgm:spPr/>
    </dgm:pt>
    <dgm:pt modelId="{9331F788-463A-EF4B-BA9F-68B772F7264E}" type="pres">
      <dgm:prSet presAssocID="{965D48FB-6676-F845-B414-03E8FD3B2702}" presName="extraNode" presStyleLbl="node1" presStyleIdx="0" presStyleCnt="3"/>
      <dgm:spPr/>
    </dgm:pt>
    <dgm:pt modelId="{6B3B3AC5-670C-A04F-BB17-2C8EAF16DA28}" type="pres">
      <dgm:prSet presAssocID="{965D48FB-6676-F845-B414-03E8FD3B2702}" presName="dstNode" presStyleLbl="node1" presStyleIdx="0" presStyleCnt="3"/>
      <dgm:spPr/>
    </dgm:pt>
    <dgm:pt modelId="{A8539E13-A4DD-DC4C-996C-7950AE3A17C6}" type="pres">
      <dgm:prSet presAssocID="{5D6538F2-8762-E043-AB23-226C8CD2124A}" presName="text_1" presStyleLbl="node1" presStyleIdx="0" presStyleCnt="3">
        <dgm:presLayoutVars>
          <dgm:bulletEnabled val="1"/>
        </dgm:presLayoutVars>
      </dgm:prSet>
      <dgm:spPr/>
    </dgm:pt>
    <dgm:pt modelId="{57BB3A2B-9963-BE44-A8D0-536D41CA1825}" type="pres">
      <dgm:prSet presAssocID="{5D6538F2-8762-E043-AB23-226C8CD2124A}" presName="accent_1" presStyleCnt="0"/>
      <dgm:spPr/>
    </dgm:pt>
    <dgm:pt modelId="{BA189956-26DA-BF47-93C0-CE5B78363AC6}" type="pres">
      <dgm:prSet presAssocID="{5D6538F2-8762-E043-AB23-226C8CD2124A}" presName="accentRepeatNode" presStyleLbl="solidFgAcc1" presStyleIdx="0" presStyleCnt="3"/>
      <dgm:spPr/>
    </dgm:pt>
    <dgm:pt modelId="{F25166E1-9413-4F4E-BEAA-6C260839D633}" type="pres">
      <dgm:prSet presAssocID="{164C90A7-4F1B-3549-9746-743576E9CC21}" presName="text_2" presStyleLbl="node1" presStyleIdx="1" presStyleCnt="3">
        <dgm:presLayoutVars>
          <dgm:bulletEnabled val="1"/>
        </dgm:presLayoutVars>
      </dgm:prSet>
      <dgm:spPr/>
    </dgm:pt>
    <dgm:pt modelId="{2F189828-036A-F34D-9434-0BF403894B17}" type="pres">
      <dgm:prSet presAssocID="{164C90A7-4F1B-3549-9746-743576E9CC21}" presName="accent_2" presStyleCnt="0"/>
      <dgm:spPr/>
    </dgm:pt>
    <dgm:pt modelId="{C708FB1A-7871-2F4E-9733-771D78E74067}" type="pres">
      <dgm:prSet presAssocID="{164C90A7-4F1B-3549-9746-743576E9CC21}" presName="accentRepeatNode" presStyleLbl="solidFgAcc1" presStyleIdx="1" presStyleCnt="3"/>
      <dgm:spPr/>
    </dgm:pt>
    <dgm:pt modelId="{2EEA526E-8DE6-BC44-92B1-0545033A283F}" type="pres">
      <dgm:prSet presAssocID="{381C2C9D-AB94-EF4F-BC0F-482F77DDC028}" presName="text_3" presStyleLbl="node1" presStyleIdx="2" presStyleCnt="3">
        <dgm:presLayoutVars>
          <dgm:bulletEnabled val="1"/>
        </dgm:presLayoutVars>
      </dgm:prSet>
      <dgm:spPr/>
    </dgm:pt>
    <dgm:pt modelId="{DBE2573D-ED3E-D641-B81F-A867A03E2FFC}" type="pres">
      <dgm:prSet presAssocID="{381C2C9D-AB94-EF4F-BC0F-482F77DDC028}" presName="accent_3" presStyleCnt="0"/>
      <dgm:spPr/>
    </dgm:pt>
    <dgm:pt modelId="{9032A02B-FFC4-3C40-B3A0-FAFFF4FA3BAE}" type="pres">
      <dgm:prSet presAssocID="{381C2C9D-AB94-EF4F-BC0F-482F77DDC028}" presName="accentRepeatNode" presStyleLbl="solidFgAcc1" presStyleIdx="2" presStyleCnt="3"/>
      <dgm:spPr/>
    </dgm:pt>
  </dgm:ptLst>
  <dgm:cxnLst>
    <dgm:cxn modelId="{8F466208-5AC5-0F45-8E54-F5A472E82A0B}" type="presOf" srcId="{104DCF76-BC65-D341-BCDC-4722B3E1A65A}" destId="{229263E3-CF45-C342-9A86-A695601CBB19}" srcOrd="0" destOrd="0" presId="urn:microsoft.com/office/officeart/2008/layout/VerticalCurvedList"/>
    <dgm:cxn modelId="{B737B70C-A1ED-D946-959D-6B200A309097}" srcId="{965D48FB-6676-F845-B414-03E8FD3B2702}" destId="{164C90A7-4F1B-3549-9746-743576E9CC21}" srcOrd="1" destOrd="0" parTransId="{00956DF5-439F-C541-A81C-94A491240105}" sibTransId="{AFAE3184-57D1-4B45-8977-A6B45C8D2EEA}"/>
    <dgm:cxn modelId="{EA2A921D-EDF6-E04B-BC08-C1A12C217E2E}" type="presOf" srcId="{164C90A7-4F1B-3549-9746-743576E9CC21}" destId="{F25166E1-9413-4F4E-BEAA-6C260839D633}" srcOrd="0" destOrd="0" presId="urn:microsoft.com/office/officeart/2008/layout/VerticalCurvedList"/>
    <dgm:cxn modelId="{87835E48-A04F-5E4C-9F20-71FF18990376}" srcId="{965D48FB-6676-F845-B414-03E8FD3B2702}" destId="{381C2C9D-AB94-EF4F-BC0F-482F77DDC028}" srcOrd="2" destOrd="0" parTransId="{84124337-88CF-BF42-ABD2-01148FA3AAFD}" sibTransId="{279F6FBA-CB51-1B45-83E3-CF30FA8B2A76}"/>
    <dgm:cxn modelId="{B7817865-29BA-2345-936A-122C3DEF57B3}" type="presOf" srcId="{381C2C9D-AB94-EF4F-BC0F-482F77DDC028}" destId="{2EEA526E-8DE6-BC44-92B1-0545033A283F}" srcOrd="0" destOrd="0" presId="urn:microsoft.com/office/officeart/2008/layout/VerticalCurvedList"/>
    <dgm:cxn modelId="{00505D79-E10F-BC42-A669-E477C1B1B047}" type="presOf" srcId="{965D48FB-6676-F845-B414-03E8FD3B2702}" destId="{873967EB-CDB4-7A4A-9157-870CB9F9D67E}" srcOrd="0" destOrd="0" presId="urn:microsoft.com/office/officeart/2008/layout/VerticalCurvedList"/>
    <dgm:cxn modelId="{E66A577A-D4E3-0942-97A4-A293303FB602}" srcId="{965D48FB-6676-F845-B414-03E8FD3B2702}" destId="{5D6538F2-8762-E043-AB23-226C8CD2124A}" srcOrd="0" destOrd="0" parTransId="{A18CDA25-1BCA-2E42-A092-1E16E2E0B22D}" sibTransId="{104DCF76-BC65-D341-BCDC-4722B3E1A65A}"/>
    <dgm:cxn modelId="{49E274D8-05DC-FB41-BEE6-7E71A3D2B642}" type="presOf" srcId="{5D6538F2-8762-E043-AB23-226C8CD2124A}" destId="{A8539E13-A4DD-DC4C-996C-7950AE3A17C6}" srcOrd="0" destOrd="0" presId="urn:microsoft.com/office/officeart/2008/layout/VerticalCurvedList"/>
    <dgm:cxn modelId="{ACD92474-2693-5846-8E46-A908C7C1855F}" type="presParOf" srcId="{873967EB-CDB4-7A4A-9157-870CB9F9D67E}" destId="{F8B924E3-9B44-444C-966F-91C2182670BD}" srcOrd="0" destOrd="0" presId="urn:microsoft.com/office/officeart/2008/layout/VerticalCurvedList"/>
    <dgm:cxn modelId="{A83EA9E8-C025-644E-A3DA-CDB2B3FF1870}" type="presParOf" srcId="{F8B924E3-9B44-444C-966F-91C2182670BD}" destId="{3C1B75A0-9A3C-EF45-B29B-A258B1350AC2}" srcOrd="0" destOrd="0" presId="urn:microsoft.com/office/officeart/2008/layout/VerticalCurvedList"/>
    <dgm:cxn modelId="{2951CA77-4E29-6C47-AB3B-8B8062CFCB72}" type="presParOf" srcId="{3C1B75A0-9A3C-EF45-B29B-A258B1350AC2}" destId="{EBED479E-B9BC-E648-8788-F6E678E2FD0E}" srcOrd="0" destOrd="0" presId="urn:microsoft.com/office/officeart/2008/layout/VerticalCurvedList"/>
    <dgm:cxn modelId="{9AF72B9A-C9ED-874A-A91F-ECA0AD33EAAB}" type="presParOf" srcId="{3C1B75A0-9A3C-EF45-B29B-A258B1350AC2}" destId="{229263E3-CF45-C342-9A86-A695601CBB19}" srcOrd="1" destOrd="0" presId="urn:microsoft.com/office/officeart/2008/layout/VerticalCurvedList"/>
    <dgm:cxn modelId="{089A0CB5-6364-9749-8422-6C3242C2825A}" type="presParOf" srcId="{3C1B75A0-9A3C-EF45-B29B-A258B1350AC2}" destId="{9331F788-463A-EF4B-BA9F-68B772F7264E}" srcOrd="2" destOrd="0" presId="urn:microsoft.com/office/officeart/2008/layout/VerticalCurvedList"/>
    <dgm:cxn modelId="{27ECCD6F-B77F-224A-A642-1720C8A87F02}" type="presParOf" srcId="{3C1B75A0-9A3C-EF45-B29B-A258B1350AC2}" destId="{6B3B3AC5-670C-A04F-BB17-2C8EAF16DA28}" srcOrd="3" destOrd="0" presId="urn:microsoft.com/office/officeart/2008/layout/VerticalCurvedList"/>
    <dgm:cxn modelId="{AF3B0EBE-AA36-F747-85C1-D8FB49FD6024}" type="presParOf" srcId="{F8B924E3-9B44-444C-966F-91C2182670BD}" destId="{A8539E13-A4DD-DC4C-996C-7950AE3A17C6}" srcOrd="1" destOrd="0" presId="urn:microsoft.com/office/officeart/2008/layout/VerticalCurvedList"/>
    <dgm:cxn modelId="{14873BF5-F286-904E-A273-28B86B64E44F}" type="presParOf" srcId="{F8B924E3-9B44-444C-966F-91C2182670BD}" destId="{57BB3A2B-9963-BE44-A8D0-536D41CA1825}" srcOrd="2" destOrd="0" presId="urn:microsoft.com/office/officeart/2008/layout/VerticalCurvedList"/>
    <dgm:cxn modelId="{EA35A359-E81E-AA4B-92CB-7188D1B6F219}" type="presParOf" srcId="{57BB3A2B-9963-BE44-A8D0-536D41CA1825}" destId="{BA189956-26DA-BF47-93C0-CE5B78363AC6}" srcOrd="0" destOrd="0" presId="urn:microsoft.com/office/officeart/2008/layout/VerticalCurvedList"/>
    <dgm:cxn modelId="{30B1E27E-C049-714A-BD26-6AF2401C8D19}" type="presParOf" srcId="{F8B924E3-9B44-444C-966F-91C2182670BD}" destId="{F25166E1-9413-4F4E-BEAA-6C260839D633}" srcOrd="3" destOrd="0" presId="urn:microsoft.com/office/officeart/2008/layout/VerticalCurvedList"/>
    <dgm:cxn modelId="{2AF77146-3A4E-7944-864D-6C9A2C9A1FF1}" type="presParOf" srcId="{F8B924E3-9B44-444C-966F-91C2182670BD}" destId="{2F189828-036A-F34D-9434-0BF403894B17}" srcOrd="4" destOrd="0" presId="urn:microsoft.com/office/officeart/2008/layout/VerticalCurvedList"/>
    <dgm:cxn modelId="{FBD0920B-65E4-4A40-B011-EBFB07ACA403}" type="presParOf" srcId="{2F189828-036A-F34D-9434-0BF403894B17}" destId="{C708FB1A-7871-2F4E-9733-771D78E74067}" srcOrd="0" destOrd="0" presId="urn:microsoft.com/office/officeart/2008/layout/VerticalCurvedList"/>
    <dgm:cxn modelId="{87353A33-AE0C-554B-872E-2DD65319719C}" type="presParOf" srcId="{F8B924E3-9B44-444C-966F-91C2182670BD}" destId="{2EEA526E-8DE6-BC44-92B1-0545033A283F}" srcOrd="5" destOrd="0" presId="urn:microsoft.com/office/officeart/2008/layout/VerticalCurvedList"/>
    <dgm:cxn modelId="{1892D53E-C39B-4344-9C9D-81C5BE9FC660}" type="presParOf" srcId="{F8B924E3-9B44-444C-966F-91C2182670BD}" destId="{DBE2573D-ED3E-D641-B81F-A867A03E2FFC}" srcOrd="6" destOrd="0" presId="urn:microsoft.com/office/officeart/2008/layout/VerticalCurvedList"/>
    <dgm:cxn modelId="{89D55056-98C0-CA49-B9DD-E01E5D3DFBD4}" type="presParOf" srcId="{DBE2573D-ED3E-D641-B81F-A867A03E2FFC}" destId="{9032A02B-FFC4-3C40-B3A0-FAFFF4FA3BA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263E3-CF45-C342-9A86-A695601CBB19}">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39E13-A4DD-DC4C-996C-7950AE3A17C6}">
      <dsp:nvSpPr>
        <dsp:cNvPr id="0" name=""/>
        <dsp:cNvSpPr/>
      </dsp:nvSpPr>
      <dsp:spPr>
        <a:xfrm>
          <a:off x="752110" y="5418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6520" rIns="96520" bIns="96520" numCol="1" spcCol="1270" anchor="ctr" anchorCtr="0">
          <a:noAutofit/>
        </a:bodyPr>
        <a:lstStyle/>
        <a:p>
          <a:pPr marL="0" lvl="0" indent="0" algn="l" defTabSz="1689100">
            <a:lnSpc>
              <a:spcPct val="90000"/>
            </a:lnSpc>
            <a:spcBef>
              <a:spcPct val="0"/>
            </a:spcBef>
            <a:spcAft>
              <a:spcPct val="35000"/>
            </a:spcAft>
            <a:buNone/>
          </a:pPr>
          <a:r>
            <a:rPr lang="en-US" sz="3800" kern="1200" dirty="0"/>
            <a:t>External Survival Issues</a:t>
          </a:r>
        </a:p>
      </dsp:txBody>
      <dsp:txXfrm>
        <a:off x="752110" y="541866"/>
        <a:ext cx="7301111" cy="1083733"/>
      </dsp:txXfrm>
    </dsp:sp>
    <dsp:sp modelId="{BA189956-26DA-BF47-93C0-CE5B78363AC6}">
      <dsp:nvSpPr>
        <dsp:cNvPr id="0" name=""/>
        <dsp:cNvSpPr/>
      </dsp:nvSpPr>
      <dsp:spPr>
        <a:xfrm>
          <a:off x="74777" y="4064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166E1-9413-4F4E-BEAA-6C260839D633}">
      <dsp:nvSpPr>
        <dsp:cNvPr id="0" name=""/>
        <dsp:cNvSpPr/>
      </dsp:nvSpPr>
      <dsp:spPr>
        <a:xfrm>
          <a:off x="1146048" y="2167466"/>
          <a:ext cx="6907174"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6520" rIns="96520" bIns="96520" numCol="1" spcCol="1270" anchor="ctr" anchorCtr="0">
          <a:noAutofit/>
        </a:bodyPr>
        <a:lstStyle/>
        <a:p>
          <a:pPr marL="0" lvl="0" indent="0" algn="l" defTabSz="1689100">
            <a:lnSpc>
              <a:spcPct val="90000"/>
            </a:lnSpc>
            <a:spcBef>
              <a:spcPct val="0"/>
            </a:spcBef>
            <a:spcAft>
              <a:spcPct val="35000"/>
            </a:spcAft>
            <a:buNone/>
          </a:pPr>
          <a:r>
            <a:rPr lang="en-US" sz="3800" kern="1200" dirty="0"/>
            <a:t>Internal Integration Issues</a:t>
          </a:r>
        </a:p>
      </dsp:txBody>
      <dsp:txXfrm>
        <a:off x="1146048" y="2167466"/>
        <a:ext cx="6907174" cy="1083733"/>
      </dsp:txXfrm>
    </dsp:sp>
    <dsp:sp modelId="{C708FB1A-7871-2F4E-9733-771D78E74067}">
      <dsp:nvSpPr>
        <dsp:cNvPr id="0" name=""/>
        <dsp:cNvSpPr/>
      </dsp:nvSpPr>
      <dsp:spPr>
        <a:xfrm>
          <a:off x="468714" y="20320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EA526E-8DE6-BC44-92B1-0545033A283F}">
      <dsp:nvSpPr>
        <dsp:cNvPr id="0" name=""/>
        <dsp:cNvSpPr/>
      </dsp:nvSpPr>
      <dsp:spPr>
        <a:xfrm>
          <a:off x="752110" y="37930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96520" rIns="96520" bIns="96520" numCol="1" spcCol="1270" anchor="ctr" anchorCtr="0">
          <a:noAutofit/>
        </a:bodyPr>
        <a:lstStyle/>
        <a:p>
          <a:pPr marL="0" lvl="0" indent="0" algn="l" defTabSz="1689100">
            <a:lnSpc>
              <a:spcPct val="90000"/>
            </a:lnSpc>
            <a:spcBef>
              <a:spcPct val="0"/>
            </a:spcBef>
            <a:spcAft>
              <a:spcPct val="35000"/>
            </a:spcAft>
            <a:buNone/>
          </a:pPr>
          <a:r>
            <a:rPr lang="en-US" sz="3800" kern="1200" dirty="0"/>
            <a:t>Deeper Underlying Assumptions</a:t>
          </a:r>
        </a:p>
      </dsp:txBody>
      <dsp:txXfrm>
        <a:off x="752110" y="3793066"/>
        <a:ext cx="7301111" cy="1083733"/>
      </dsp:txXfrm>
    </dsp:sp>
    <dsp:sp modelId="{9032A02B-FFC4-3C40-B3A0-FAFFF4FA3BAE}">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BAE4D-3D42-45FC-B630-9E8816E2D467}" type="datetimeFigureOut">
              <a:rPr lang="en-US" smtClean="0"/>
              <a:t>5/24/19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FF753-C2AD-4064-86AF-767AC19C4703}" type="slidenum">
              <a:rPr lang="en-US" smtClean="0"/>
              <a:t>‹#›</a:t>
            </a:fld>
            <a:endParaRPr lang="en-US"/>
          </a:p>
        </p:txBody>
      </p:sp>
    </p:spTree>
    <p:extLst>
      <p:ext uri="{BB962C8B-B14F-4D97-AF65-F5344CB8AC3E}">
        <p14:creationId xmlns:p14="http://schemas.microsoft.com/office/powerpoint/2010/main" val="396415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a:t>
            </a:fld>
            <a:endParaRPr lang="en-US"/>
          </a:p>
        </p:txBody>
      </p:sp>
    </p:spTree>
    <p:extLst>
      <p:ext uri="{BB962C8B-B14F-4D97-AF65-F5344CB8AC3E}">
        <p14:creationId xmlns:p14="http://schemas.microsoft.com/office/powerpoint/2010/main" val="3002719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Birisi aynı fikirde değilse, derhal ve açıkça dile getirmelidir. </a:t>
            </a:r>
          </a:p>
          <a:p>
            <a:endParaRPr lang="tr-TR" dirty="0"/>
          </a:p>
          <a:p>
            <a:r>
              <a:rPr lang="tr-TR" dirty="0"/>
              <a:t>Bu saygılı bir şekilde yapıldığında, yöneticiler bile daha geniş bir kitle önünde eleştirilebilir. </a:t>
            </a:r>
          </a:p>
          <a:p>
            <a:endParaRPr lang="tr-TR" dirty="0"/>
          </a:p>
          <a:p>
            <a:r>
              <a:rPr lang="tr-TR" dirty="0" err="1"/>
              <a:t>Scrum</a:t>
            </a:r>
            <a:r>
              <a:rPr lang="tr-TR" dirty="0"/>
              <a:t> Kültüründeki insanlar, acı veren gerçeği, rahat ama başarısız bir şekilde yaşamak yerine, gerçeğe kayıtsız yaşamak yerine hemen bilmeyi tercih ediyorlar. </a:t>
            </a:r>
          </a:p>
          <a:p>
            <a:endParaRPr lang="tr-TR" dirty="0"/>
          </a:p>
          <a:p>
            <a:r>
              <a:rPr lang="tr-TR" dirty="0"/>
              <a:t>Sürekli olarak kendi eksiklikleri ve süreçlerinin süreçleri hakkında bilgi sahibi olduklarından, sürekli kendilerini geliştirirler ve tüm süreçlerini ihtiyaçlarını desteklemek için uyarlarlar. </a:t>
            </a:r>
          </a:p>
          <a:p>
            <a:endParaRPr lang="tr-TR" dirty="0"/>
          </a:p>
          <a:p>
            <a:r>
              <a:rPr lang="tr-TR" dirty="0" err="1"/>
              <a:t>Scrum</a:t>
            </a:r>
            <a:r>
              <a:rPr lang="tr-TR" dirty="0"/>
              <a:t> Kültürü sürekli değişim yeridir.</a:t>
            </a:r>
          </a:p>
        </p:txBody>
      </p:sp>
      <p:sp>
        <p:nvSpPr>
          <p:cNvPr id="4" name="Slide Number Placeholder 3"/>
          <p:cNvSpPr>
            <a:spLocks noGrp="1"/>
          </p:cNvSpPr>
          <p:nvPr>
            <p:ph type="sldNum" sz="quarter" idx="5"/>
          </p:nvPr>
        </p:nvSpPr>
        <p:spPr/>
        <p:txBody>
          <a:bodyPr/>
          <a:lstStyle/>
          <a:p>
            <a:fld id="{7EEFF753-C2AD-4064-86AF-767AC19C4703}" type="slidenum">
              <a:rPr lang="en-US" smtClean="0"/>
              <a:t>10</a:t>
            </a:fld>
            <a:endParaRPr lang="en-US"/>
          </a:p>
        </p:txBody>
      </p:sp>
    </p:spTree>
    <p:extLst>
      <p:ext uri="{BB962C8B-B14F-4D97-AF65-F5344CB8AC3E}">
        <p14:creationId xmlns:p14="http://schemas.microsoft.com/office/powerpoint/2010/main" val="296699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Hiyerarşiler son derece düz, çünkü takımlar kendilerini organize ediyor </a:t>
            </a:r>
          </a:p>
          <a:p>
            <a:r>
              <a:rPr lang="tr-TR" dirty="0"/>
              <a:t>ve herkes birbirleriyle aktif olarak işbirliği yapıyor. </a:t>
            </a:r>
          </a:p>
          <a:p>
            <a:endParaRPr lang="tr-TR" dirty="0"/>
          </a:p>
          <a:p>
            <a:r>
              <a:rPr lang="tr-TR" dirty="0"/>
              <a:t>Dolayısıyla, yönetimden beklenenler geleneksel işletmelerle aynı değil. </a:t>
            </a:r>
          </a:p>
          <a:p>
            <a:endParaRPr lang="tr-TR" dirty="0"/>
          </a:p>
          <a:p>
            <a:r>
              <a:rPr lang="tr-TR" dirty="0"/>
              <a:t>Bir </a:t>
            </a:r>
            <a:r>
              <a:rPr lang="tr-TR" dirty="0" err="1"/>
              <a:t>Scrum</a:t>
            </a:r>
            <a:r>
              <a:rPr lang="tr-TR" dirty="0"/>
              <a:t> Kültüründe, yönetim insanların çalışmak istediğine ve yakından izlenmeleri gerekmediğine inanmaktadır. </a:t>
            </a:r>
          </a:p>
          <a:p>
            <a:endParaRPr lang="tr-TR" dirty="0"/>
          </a:p>
          <a:p>
            <a:r>
              <a:rPr lang="tr-TR" dirty="0"/>
              <a:t>Bu nedenle yönetim, yakından kontrol etmekten kaçınır ve bunun yerine stratejinin oluşturulmasına ve takımların başarısına engellerin kaldırılmasına odaklanır. </a:t>
            </a:r>
          </a:p>
        </p:txBody>
      </p:sp>
      <p:sp>
        <p:nvSpPr>
          <p:cNvPr id="4" name="Slide Number Placeholder 3"/>
          <p:cNvSpPr>
            <a:spLocks noGrp="1"/>
          </p:cNvSpPr>
          <p:nvPr>
            <p:ph type="sldNum" sz="quarter" idx="5"/>
          </p:nvPr>
        </p:nvSpPr>
        <p:spPr/>
        <p:txBody>
          <a:bodyPr/>
          <a:lstStyle/>
          <a:p>
            <a:fld id="{7EEFF753-C2AD-4064-86AF-767AC19C4703}" type="slidenum">
              <a:rPr lang="en-US" smtClean="0"/>
              <a:t>11</a:t>
            </a:fld>
            <a:endParaRPr lang="en-US"/>
          </a:p>
        </p:txBody>
      </p:sp>
    </p:spTree>
    <p:extLst>
      <p:ext uri="{BB962C8B-B14F-4D97-AF65-F5344CB8AC3E}">
        <p14:creationId xmlns:p14="http://schemas.microsoft.com/office/powerpoint/2010/main" val="4241480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Ekip çalışması, ekibe destek olma, bireysel </a:t>
            </a:r>
            <a:r>
              <a:rPr lang="tr-TR" dirty="0" err="1"/>
              <a:t>mental</a:t>
            </a:r>
            <a:r>
              <a:rPr lang="tr-TR" dirty="0"/>
              <a:t> ve teknik gelişim gibi konularda mutlaka ödüller verilmeli.</a:t>
            </a:r>
          </a:p>
          <a:p>
            <a:endParaRPr lang="tr-TR" dirty="0"/>
          </a:p>
          <a:p>
            <a:r>
              <a:rPr lang="tr-TR" dirty="0"/>
              <a:t>Fakat ödüller çok çok büyük çoğunlukla takıma olmalı.</a:t>
            </a:r>
          </a:p>
          <a:p>
            <a:endParaRPr lang="tr-TR" dirty="0"/>
          </a:p>
          <a:p>
            <a:r>
              <a:rPr lang="tr-TR" dirty="0"/>
              <a:t>Fakat illa ki bir çalışan ödüllendirilirse, bu genellikle terfi şeklinde yapılmaz. </a:t>
            </a:r>
          </a:p>
          <a:p>
            <a:endParaRPr lang="tr-TR" dirty="0"/>
          </a:p>
          <a:p>
            <a:r>
              <a:rPr lang="tr-TR" dirty="0"/>
              <a:t>Aslında, </a:t>
            </a:r>
            <a:r>
              <a:rPr lang="tr-TR" dirty="0" err="1"/>
              <a:t>Scrum</a:t>
            </a:r>
            <a:r>
              <a:rPr lang="tr-TR" dirty="0"/>
              <a:t> kültüründe tırmanacak bir merdiven yoktur. </a:t>
            </a:r>
          </a:p>
          <a:p>
            <a:endParaRPr lang="tr-TR" dirty="0"/>
          </a:p>
          <a:p>
            <a:r>
              <a:rPr lang="tr-TR" dirty="0"/>
              <a:t>Kişi rolleri değiştirebilir, maaş artışı alabilir veya daha önemli projelere atanabilir. </a:t>
            </a:r>
          </a:p>
        </p:txBody>
      </p:sp>
      <p:sp>
        <p:nvSpPr>
          <p:cNvPr id="4" name="Slide Number Placeholder 3"/>
          <p:cNvSpPr>
            <a:spLocks noGrp="1"/>
          </p:cNvSpPr>
          <p:nvPr>
            <p:ph type="sldNum" sz="quarter" idx="5"/>
          </p:nvPr>
        </p:nvSpPr>
        <p:spPr/>
        <p:txBody>
          <a:bodyPr/>
          <a:lstStyle/>
          <a:p>
            <a:fld id="{7EEFF753-C2AD-4064-86AF-767AC19C4703}" type="slidenum">
              <a:rPr lang="en-US" smtClean="0"/>
              <a:t>12</a:t>
            </a:fld>
            <a:endParaRPr lang="en-US"/>
          </a:p>
        </p:txBody>
      </p:sp>
    </p:spTree>
    <p:extLst>
      <p:ext uri="{BB962C8B-B14F-4D97-AF65-F5344CB8AC3E}">
        <p14:creationId xmlns:p14="http://schemas.microsoft.com/office/powerpoint/2010/main" val="339201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13</a:t>
            </a:fld>
            <a:endParaRPr lang="en-US"/>
          </a:p>
        </p:txBody>
      </p:sp>
    </p:spTree>
    <p:extLst>
      <p:ext uri="{BB962C8B-B14F-4D97-AF65-F5344CB8AC3E}">
        <p14:creationId xmlns:p14="http://schemas.microsoft.com/office/powerpoint/2010/main" val="3011785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Cezalar çok nadirdir.</a:t>
            </a:r>
          </a:p>
          <a:p>
            <a:endParaRPr lang="tr-TR" dirty="0"/>
          </a:p>
          <a:p>
            <a:r>
              <a:rPr lang="tr-TR" dirty="0"/>
              <a:t>takımın performansını veya üretkenliğini düşüren davranışlar, örneğin işbirlikçi olmayan, rekabetçi ve antagonist davranışlarda bulunanlar da olabilir. </a:t>
            </a:r>
          </a:p>
          <a:p>
            <a:endParaRPr lang="tr-TR" dirty="0"/>
          </a:p>
          <a:p>
            <a:r>
              <a:rPr lang="tr-TR" dirty="0"/>
              <a:t>Takım kendi arasında konuşup PO ve SM dan bu konuda yardım alabilirler. </a:t>
            </a:r>
          </a:p>
          <a:p>
            <a:endParaRPr lang="tr-TR" dirty="0"/>
          </a:p>
          <a:p>
            <a:r>
              <a:rPr lang="tr-TR" dirty="0"/>
              <a:t>Eğer SM </a:t>
            </a:r>
            <a:r>
              <a:rPr lang="tr-TR" dirty="0" err="1"/>
              <a:t>sarfettiği</a:t>
            </a:r>
            <a:r>
              <a:rPr lang="tr-TR" dirty="0"/>
              <a:t> çabanın sonucunu alamıyor ise </a:t>
            </a:r>
            <a:r>
              <a:rPr lang="tr-TR" dirty="0" err="1"/>
              <a:t>Scrum</a:t>
            </a:r>
            <a:r>
              <a:rPr lang="tr-TR" dirty="0"/>
              <a:t> Kültürü bireylerden daha önemli olduğu için belki de takım değişikliği </a:t>
            </a:r>
            <a:r>
              <a:rPr lang="tr-TR" dirty="0" err="1"/>
              <a:t>vb</a:t>
            </a:r>
            <a:r>
              <a:rPr lang="tr-TR" dirty="0"/>
              <a:t> gibi yollara başvurulabilir.</a:t>
            </a:r>
          </a:p>
        </p:txBody>
      </p:sp>
      <p:sp>
        <p:nvSpPr>
          <p:cNvPr id="4" name="Slide Number Placeholder 3"/>
          <p:cNvSpPr>
            <a:spLocks noGrp="1"/>
          </p:cNvSpPr>
          <p:nvPr>
            <p:ph type="sldNum" sz="quarter" idx="5"/>
          </p:nvPr>
        </p:nvSpPr>
        <p:spPr/>
        <p:txBody>
          <a:bodyPr/>
          <a:lstStyle/>
          <a:p>
            <a:fld id="{7EEFF753-C2AD-4064-86AF-767AC19C4703}" type="slidenum">
              <a:rPr lang="en-US" smtClean="0"/>
              <a:t>14</a:t>
            </a:fld>
            <a:endParaRPr lang="en-US"/>
          </a:p>
        </p:txBody>
      </p:sp>
    </p:spTree>
    <p:extLst>
      <p:ext uri="{BB962C8B-B14F-4D97-AF65-F5344CB8AC3E}">
        <p14:creationId xmlns:p14="http://schemas.microsoft.com/office/powerpoint/2010/main" val="294237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Yaratıcılığı ve verimi düşürdüğü için kesinlikle </a:t>
            </a:r>
            <a:r>
              <a:rPr lang="tr-TR" dirty="0" err="1"/>
              <a:t>Scrum</a:t>
            </a:r>
            <a:r>
              <a:rPr lang="tr-TR" dirty="0"/>
              <a:t> Kültürü içinde fazla mesai yapmayı </a:t>
            </a:r>
            <a:r>
              <a:rPr lang="tr-TR" dirty="0" err="1"/>
              <a:t>Scrum</a:t>
            </a:r>
            <a:r>
              <a:rPr lang="tr-TR" dirty="0"/>
              <a:t> üyeleri reddeder.</a:t>
            </a:r>
          </a:p>
          <a:p>
            <a:endParaRPr lang="tr-TR" dirty="0"/>
          </a:p>
          <a:p>
            <a:r>
              <a:rPr lang="tr-TR" dirty="0"/>
              <a:t>Bunun yerine Sprintlere yayılmış bir tempo söz konusudur. </a:t>
            </a:r>
          </a:p>
          <a:p>
            <a:endParaRPr lang="tr-TR" dirty="0"/>
          </a:p>
          <a:p>
            <a:r>
              <a:rPr lang="tr-TR" dirty="0" err="1"/>
              <a:t>Scrum</a:t>
            </a:r>
            <a:r>
              <a:rPr lang="tr-TR" dirty="0"/>
              <a:t> üyeleri bir maraton koşucusu olduğu için temponun da belli oranda sabit kalması gerekli. </a:t>
            </a:r>
          </a:p>
          <a:p>
            <a:endParaRPr lang="tr-TR" dirty="0"/>
          </a:p>
          <a:p>
            <a:r>
              <a:rPr lang="tr-TR" dirty="0"/>
              <a:t>Bir maraton koşucusunu düşünürsek 10.km de 100 metre sprinteri gibi hızlanmaz. Belli bir hızda sabit koşar.</a:t>
            </a:r>
          </a:p>
        </p:txBody>
      </p:sp>
      <p:sp>
        <p:nvSpPr>
          <p:cNvPr id="4" name="Slide Number Placeholder 3"/>
          <p:cNvSpPr>
            <a:spLocks noGrp="1"/>
          </p:cNvSpPr>
          <p:nvPr>
            <p:ph type="sldNum" sz="quarter" idx="5"/>
          </p:nvPr>
        </p:nvSpPr>
        <p:spPr/>
        <p:txBody>
          <a:bodyPr/>
          <a:lstStyle/>
          <a:p>
            <a:fld id="{7EEFF753-C2AD-4064-86AF-767AC19C4703}" type="slidenum">
              <a:rPr lang="en-US" smtClean="0"/>
              <a:t>15</a:t>
            </a:fld>
            <a:endParaRPr lang="en-US"/>
          </a:p>
        </p:txBody>
      </p:sp>
    </p:spTree>
    <p:extLst>
      <p:ext uri="{BB962C8B-B14F-4D97-AF65-F5344CB8AC3E}">
        <p14:creationId xmlns:p14="http://schemas.microsoft.com/office/powerpoint/2010/main" val="192848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Scrum</a:t>
            </a:r>
            <a:r>
              <a:rPr lang="tr-TR" dirty="0"/>
              <a:t> Kültüründe çalışan insanlar, hem kendileri hem de ürünleri için sürekli iyileştirmeye odaklanır. Ekip çalışması ile müşteri memnuniyeti sağlanır ve sadece mutlu geliştiriciler mutlu müşteriler üretebildiğinden dolayı mutlu çalışanlar her şeyden önemlidir. Başarı, bir şeyler üretilmesinin sanılmasından ziyade müşteriye sağlanan değerle ölçülür.</a:t>
            </a:r>
          </a:p>
        </p:txBody>
      </p:sp>
      <p:sp>
        <p:nvSpPr>
          <p:cNvPr id="4" name="Slide Number Placeholder 3"/>
          <p:cNvSpPr>
            <a:spLocks noGrp="1"/>
          </p:cNvSpPr>
          <p:nvPr>
            <p:ph type="sldNum" sz="quarter" idx="5"/>
          </p:nvPr>
        </p:nvSpPr>
        <p:spPr/>
        <p:txBody>
          <a:bodyPr/>
          <a:lstStyle/>
          <a:p>
            <a:fld id="{7EEFF753-C2AD-4064-86AF-767AC19C4703}" type="slidenum">
              <a:rPr lang="en-US" smtClean="0"/>
              <a:t>16</a:t>
            </a:fld>
            <a:endParaRPr lang="en-US"/>
          </a:p>
        </p:txBody>
      </p:sp>
    </p:spTree>
    <p:extLst>
      <p:ext uri="{BB962C8B-B14F-4D97-AF65-F5344CB8AC3E}">
        <p14:creationId xmlns:p14="http://schemas.microsoft.com/office/powerpoint/2010/main" val="3889413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Açıklık, güven, takım çalışması, saygı, şeffaflık, dürüstlük, cesaret, bağlılık, iletişim, hedef yönlendirme / odaklanma ve işbirliği, her çalışanın her bir eylemine katkıda bulunur. </a:t>
            </a:r>
          </a:p>
        </p:txBody>
      </p:sp>
      <p:sp>
        <p:nvSpPr>
          <p:cNvPr id="4" name="Slide Number Placeholder 3"/>
          <p:cNvSpPr>
            <a:spLocks noGrp="1"/>
          </p:cNvSpPr>
          <p:nvPr>
            <p:ph type="sldNum" sz="quarter" idx="5"/>
          </p:nvPr>
        </p:nvSpPr>
        <p:spPr/>
        <p:txBody>
          <a:bodyPr/>
          <a:lstStyle/>
          <a:p>
            <a:fld id="{7EEFF753-C2AD-4064-86AF-767AC19C4703}" type="slidenum">
              <a:rPr lang="en-US" smtClean="0"/>
              <a:t>17</a:t>
            </a:fld>
            <a:endParaRPr lang="en-US"/>
          </a:p>
        </p:txBody>
      </p:sp>
    </p:spTree>
    <p:extLst>
      <p:ext uri="{BB962C8B-B14F-4D97-AF65-F5344CB8AC3E}">
        <p14:creationId xmlns:p14="http://schemas.microsoft.com/office/powerpoint/2010/main" val="3776542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22</a:t>
            </a:fld>
            <a:endParaRPr lang="en-US"/>
          </a:p>
        </p:txBody>
      </p:sp>
    </p:spTree>
    <p:extLst>
      <p:ext uri="{BB962C8B-B14F-4D97-AF65-F5344CB8AC3E}">
        <p14:creationId xmlns:p14="http://schemas.microsoft.com/office/powerpoint/2010/main" val="3775035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23</a:t>
            </a:fld>
            <a:endParaRPr lang="en-US"/>
          </a:p>
        </p:txBody>
      </p:sp>
    </p:spTree>
    <p:extLst>
      <p:ext uri="{BB962C8B-B14F-4D97-AF65-F5344CB8AC3E}">
        <p14:creationId xmlns:p14="http://schemas.microsoft.com/office/powerpoint/2010/main" val="116446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Tüm bu kaynaklar tarafından sunulan muazzam başarı rakamlarına bakıldığında, soru </a:t>
            </a:r>
            <a:r>
              <a:rPr lang="tr-TR" dirty="0" err="1"/>
              <a:t>Scrum</a:t>
            </a:r>
            <a:r>
              <a:rPr lang="tr-TR" dirty="0"/>
              <a:t> yaklaşımı kullanılarak neden daha fazla projenin yürütülmediği ortaya çıkıyor. Bunun bir nedeni “</a:t>
            </a:r>
            <a:r>
              <a:rPr lang="tr-TR" dirty="0" err="1"/>
              <a:t>agile</a:t>
            </a:r>
            <a:r>
              <a:rPr lang="tr-TR" dirty="0"/>
              <a:t> olmak zor” </a:t>
            </a:r>
          </a:p>
        </p:txBody>
      </p:sp>
      <p:sp>
        <p:nvSpPr>
          <p:cNvPr id="4" name="Slide Number Placeholder 3"/>
          <p:cNvSpPr>
            <a:spLocks noGrp="1"/>
          </p:cNvSpPr>
          <p:nvPr>
            <p:ph type="sldNum" sz="quarter" idx="5"/>
          </p:nvPr>
        </p:nvSpPr>
        <p:spPr/>
        <p:txBody>
          <a:bodyPr/>
          <a:lstStyle/>
          <a:p>
            <a:fld id="{7EEFF753-C2AD-4064-86AF-767AC19C4703}" type="slidenum">
              <a:rPr lang="en-US" smtClean="0"/>
              <a:t>2</a:t>
            </a:fld>
            <a:endParaRPr lang="en-US"/>
          </a:p>
        </p:txBody>
      </p:sp>
    </p:spTree>
    <p:extLst>
      <p:ext uri="{BB962C8B-B14F-4D97-AF65-F5344CB8AC3E}">
        <p14:creationId xmlns:p14="http://schemas.microsoft.com/office/powerpoint/2010/main" val="3487960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24</a:t>
            </a:fld>
            <a:endParaRPr lang="en-US"/>
          </a:p>
        </p:txBody>
      </p:sp>
    </p:spTree>
    <p:extLst>
      <p:ext uri="{BB962C8B-B14F-4D97-AF65-F5344CB8AC3E}">
        <p14:creationId xmlns:p14="http://schemas.microsoft.com/office/powerpoint/2010/main" val="2018889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25</a:t>
            </a:fld>
            <a:endParaRPr lang="en-US"/>
          </a:p>
        </p:txBody>
      </p:sp>
    </p:spTree>
    <p:extLst>
      <p:ext uri="{BB962C8B-B14F-4D97-AF65-F5344CB8AC3E}">
        <p14:creationId xmlns:p14="http://schemas.microsoft.com/office/powerpoint/2010/main" val="3946603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26</a:t>
            </a:fld>
            <a:endParaRPr lang="en-US"/>
          </a:p>
        </p:txBody>
      </p:sp>
    </p:spTree>
    <p:extLst>
      <p:ext uri="{BB962C8B-B14F-4D97-AF65-F5344CB8AC3E}">
        <p14:creationId xmlns:p14="http://schemas.microsoft.com/office/powerpoint/2010/main" val="2967344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Konu ile bağlantılı olarak </a:t>
            </a:r>
            <a:r>
              <a:rPr lang="tr-TR" dirty="0" err="1"/>
              <a:t>Scrum</a:t>
            </a:r>
            <a:r>
              <a:rPr lang="tr-TR" dirty="0"/>
              <a:t> dönüşümü yapan organizasyonlar için </a:t>
            </a:r>
            <a:r>
              <a:rPr lang="tr-TR" dirty="0" err="1"/>
              <a:t>Scrum’ın</a:t>
            </a:r>
            <a:r>
              <a:rPr lang="tr-TR" dirty="0"/>
              <a:t> uygulanacağı farklı şekiller mevcut. Bu sunuma zaman </a:t>
            </a:r>
            <a:r>
              <a:rPr lang="tr-TR" dirty="0" err="1"/>
              <a:t>kısıtı</a:t>
            </a:r>
            <a:r>
              <a:rPr lang="tr-TR" dirty="0"/>
              <a:t> ve konunun dağılacağını düşünerek eklemedim.</a:t>
            </a:r>
          </a:p>
          <a:p>
            <a:r>
              <a:rPr lang="tr-TR" dirty="0" err="1"/>
              <a:t>Github</a:t>
            </a:r>
            <a:r>
              <a:rPr lang="tr-TR" dirty="0"/>
              <a:t> hesabımdan veya </a:t>
            </a:r>
            <a:r>
              <a:rPr lang="tr-TR" dirty="0" err="1"/>
              <a:t>lTunes</a:t>
            </a:r>
            <a:r>
              <a:rPr lang="tr-TR" dirty="0"/>
              <a:t> </a:t>
            </a:r>
            <a:r>
              <a:rPr lang="tr-TR" dirty="0" err="1"/>
              <a:t>Medium</a:t>
            </a:r>
            <a:r>
              <a:rPr lang="tr-TR" dirty="0"/>
              <a:t> hesabında yayınlanacak yazımda detayları inceleyebilirsiniz. Konu “ </a:t>
            </a:r>
            <a:r>
              <a:rPr lang="tr-TR" dirty="0" err="1"/>
              <a:t>Shapes</a:t>
            </a:r>
            <a:r>
              <a:rPr lang="tr-TR" dirty="0"/>
              <a:t> of </a:t>
            </a:r>
            <a:r>
              <a:rPr lang="tr-TR" dirty="0" err="1"/>
              <a:t>Scrum</a:t>
            </a:r>
            <a:r>
              <a:rPr lang="tr-TR" dirty="0"/>
              <a:t> in </a:t>
            </a:r>
            <a:r>
              <a:rPr lang="tr-TR" dirty="0" err="1"/>
              <a:t>the</a:t>
            </a:r>
            <a:r>
              <a:rPr lang="tr-TR" dirty="0"/>
              <a:t> Enterprise ”</a:t>
            </a:r>
          </a:p>
        </p:txBody>
      </p:sp>
      <p:sp>
        <p:nvSpPr>
          <p:cNvPr id="4" name="Slide Number Placeholder 3"/>
          <p:cNvSpPr>
            <a:spLocks noGrp="1"/>
          </p:cNvSpPr>
          <p:nvPr>
            <p:ph type="sldNum" sz="quarter" idx="5"/>
          </p:nvPr>
        </p:nvSpPr>
        <p:spPr/>
        <p:txBody>
          <a:bodyPr/>
          <a:lstStyle/>
          <a:p>
            <a:fld id="{7EEFF753-C2AD-4064-86AF-767AC19C4703}" type="slidenum">
              <a:rPr lang="en-US" smtClean="0"/>
              <a:t>27</a:t>
            </a:fld>
            <a:endParaRPr lang="en-US"/>
          </a:p>
        </p:txBody>
      </p:sp>
    </p:spTree>
    <p:extLst>
      <p:ext uri="{BB962C8B-B14F-4D97-AF65-F5344CB8AC3E}">
        <p14:creationId xmlns:p14="http://schemas.microsoft.com/office/powerpoint/2010/main" val="3161822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EEFF753-C2AD-4064-86AF-767AC19C4703}" type="slidenum">
              <a:rPr lang="en-US" smtClean="0"/>
              <a:t>28</a:t>
            </a:fld>
            <a:endParaRPr lang="en-US"/>
          </a:p>
        </p:txBody>
      </p:sp>
    </p:spTree>
    <p:extLst>
      <p:ext uri="{BB962C8B-B14F-4D97-AF65-F5344CB8AC3E}">
        <p14:creationId xmlns:p14="http://schemas.microsoft.com/office/powerpoint/2010/main" val="505359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Tanık olduğum veya bir parçası olduğum diğer birçok örgütsel değişim çabalarından daha zor.</a:t>
            </a:r>
          </a:p>
          <a:p>
            <a:endParaRPr lang="tr-TR" dirty="0"/>
          </a:p>
          <a:p>
            <a:r>
              <a:rPr lang="tr-TR" dirty="0" err="1"/>
              <a:t>Scrum</a:t>
            </a:r>
            <a:r>
              <a:rPr lang="tr-TR" dirty="0"/>
              <a:t>, “insanların mümkün olan en yüksek değerli ürünleri üretken ve yaratıcı bir şekilde sunarken, karmaşık </a:t>
            </a:r>
            <a:r>
              <a:rPr lang="tr-TR" dirty="0" err="1"/>
              <a:t>adaptif</a:t>
            </a:r>
            <a:r>
              <a:rPr lang="tr-TR" dirty="0"/>
              <a:t> problemleri ele alabilecekleri bir çerçeve” olarak tanımlanmaktadır. Bu, </a:t>
            </a:r>
            <a:r>
              <a:rPr lang="tr-TR" dirty="0" err="1"/>
              <a:t>Scrum</a:t>
            </a:r>
            <a:r>
              <a:rPr lang="tr-TR" dirty="0"/>
              <a:t> veya çevik ürün geliştirmenin doğasını derinlemesine açıklamıyor.</a:t>
            </a:r>
          </a:p>
          <a:p>
            <a:r>
              <a:rPr lang="tr-TR" dirty="0"/>
              <a:t>Aslında varılmak istenen nokta: değişen öncelikleri yönetme, artan verimlilik, geliştirilmiş proje görünürlüğü, geliştirilmiş takım morali, daha yüksek etkinlik, kalite ve iş birimi memnuniyeti</a:t>
            </a:r>
          </a:p>
        </p:txBody>
      </p:sp>
      <p:sp>
        <p:nvSpPr>
          <p:cNvPr id="4" name="Slide Number Placeholder 3"/>
          <p:cNvSpPr>
            <a:spLocks noGrp="1"/>
          </p:cNvSpPr>
          <p:nvPr>
            <p:ph type="sldNum" sz="quarter" idx="5"/>
          </p:nvPr>
        </p:nvSpPr>
        <p:spPr/>
        <p:txBody>
          <a:bodyPr/>
          <a:lstStyle/>
          <a:p>
            <a:fld id="{7EEFF753-C2AD-4064-86AF-767AC19C4703}" type="slidenum">
              <a:rPr lang="en-US" smtClean="0"/>
              <a:t>3</a:t>
            </a:fld>
            <a:endParaRPr lang="en-US"/>
          </a:p>
        </p:txBody>
      </p:sp>
    </p:spTree>
    <p:extLst>
      <p:ext uri="{BB962C8B-B14F-4D97-AF65-F5344CB8AC3E}">
        <p14:creationId xmlns:p14="http://schemas.microsoft.com/office/powerpoint/2010/main" val="735569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br>
              <a:rPr lang="tr-TR" sz="1200" b="0" i="0" kern="1200" dirty="0">
                <a:solidFill>
                  <a:schemeClr val="tx1"/>
                </a:solidFill>
                <a:effectLst/>
                <a:latin typeface="+mn-lt"/>
                <a:ea typeface="+mn-ea"/>
                <a:cs typeface="+mn-cs"/>
              </a:rPr>
            </a:br>
            <a:r>
              <a:rPr lang="tr-TR" sz="1200" b="0" i="0" kern="1200" dirty="0">
                <a:solidFill>
                  <a:schemeClr val="tx1"/>
                </a:solidFill>
                <a:effectLst/>
                <a:latin typeface="+mn-lt"/>
                <a:ea typeface="+mn-ea"/>
                <a:cs typeface="+mn-cs"/>
              </a:rPr>
              <a:t>Örgüt kültürü, başarılı olmak için işler yapma şeklimizdir</a:t>
            </a:r>
          </a:p>
          <a:p>
            <a:endParaRPr lang="en-US" dirty="0"/>
          </a:p>
        </p:txBody>
      </p:sp>
      <p:sp>
        <p:nvSpPr>
          <p:cNvPr id="4" name="Slide Number Placeholder 3"/>
          <p:cNvSpPr>
            <a:spLocks noGrp="1"/>
          </p:cNvSpPr>
          <p:nvPr>
            <p:ph type="sldNum" sz="quarter" idx="5"/>
          </p:nvPr>
        </p:nvSpPr>
        <p:spPr/>
        <p:txBody>
          <a:bodyPr/>
          <a:lstStyle/>
          <a:p>
            <a:fld id="{7EEFF753-C2AD-4064-86AF-767AC19C4703}" type="slidenum">
              <a:rPr lang="en-US" smtClean="0"/>
              <a:t>4</a:t>
            </a:fld>
            <a:endParaRPr lang="en-US"/>
          </a:p>
        </p:txBody>
      </p:sp>
    </p:spTree>
    <p:extLst>
      <p:ext uri="{BB962C8B-B14F-4D97-AF65-F5344CB8AC3E}">
        <p14:creationId xmlns:p14="http://schemas.microsoft.com/office/powerpoint/2010/main" val="1237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83D65"/>
                </a:solidFill>
              </a:rPr>
              <a:t>The Corporate Culture Survival Guide </a:t>
            </a:r>
            <a:r>
              <a:rPr lang="tr-TR" sz="1200" dirty="0">
                <a:solidFill>
                  <a:srgbClr val="083D65"/>
                </a:solidFill>
              </a:rPr>
              <a:t>- Edgar H. </a:t>
            </a:r>
            <a:r>
              <a:rPr lang="tr-TR" sz="1200" dirty="0" err="1">
                <a:solidFill>
                  <a:srgbClr val="083D65"/>
                </a:solidFill>
              </a:rPr>
              <a:t>Schein</a:t>
            </a:r>
            <a:r>
              <a:rPr lang="tr-TR" sz="1200" dirty="0">
                <a:solidFill>
                  <a:srgbClr val="083D65"/>
                </a:solidFill>
              </a:rPr>
              <a:t> kitabından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 Survival Issues</a:t>
            </a:r>
          </a:p>
          <a:p>
            <a:r>
              <a:rPr lang="en-US" dirty="0" err="1"/>
              <a:t>Şirket</a:t>
            </a:r>
            <a:r>
              <a:rPr lang="en-US" dirty="0"/>
              <a:t> </a:t>
            </a:r>
            <a:r>
              <a:rPr lang="en-US" dirty="0" err="1"/>
              <a:t>dışındaki</a:t>
            </a:r>
            <a:r>
              <a:rPr lang="en-US" dirty="0"/>
              <a:t> </a:t>
            </a:r>
            <a:r>
              <a:rPr lang="en-US" dirty="0" err="1"/>
              <a:t>herkes</a:t>
            </a:r>
            <a:r>
              <a:rPr lang="en-US" dirty="0"/>
              <a:t> </a:t>
            </a:r>
            <a:r>
              <a:rPr lang="en-US" dirty="0" err="1"/>
              <a:t>ve</a:t>
            </a:r>
            <a:r>
              <a:rPr lang="en-US" dirty="0"/>
              <a:t> her </a:t>
            </a:r>
            <a:r>
              <a:rPr lang="en-US" dirty="0" err="1"/>
              <a:t>şirketin</a:t>
            </a:r>
            <a:r>
              <a:rPr lang="en-US" dirty="0"/>
              <a:t> </a:t>
            </a:r>
            <a:r>
              <a:rPr lang="en-US" dirty="0" err="1"/>
              <a:t>işletmede</a:t>
            </a:r>
            <a:r>
              <a:rPr lang="en-US" dirty="0"/>
              <a:t> </a:t>
            </a:r>
            <a:r>
              <a:rPr lang="en-US" dirty="0" err="1"/>
              <a:t>gözlemleyebileceği</a:t>
            </a:r>
            <a:r>
              <a:rPr lang="en-US" dirty="0"/>
              <a:t> her </a:t>
            </a:r>
            <a:r>
              <a:rPr lang="en-US" dirty="0" err="1"/>
              <a:t>şeydir</a:t>
            </a:r>
            <a:r>
              <a:rPr lang="en-US" dirty="0"/>
              <a:t>: </a:t>
            </a:r>
            <a:r>
              <a:rPr lang="en-US" dirty="0" err="1"/>
              <a:t>Şirketin</a:t>
            </a:r>
            <a:r>
              <a:rPr lang="en-US" dirty="0"/>
              <a:t> </a:t>
            </a:r>
            <a:r>
              <a:rPr lang="en-US" dirty="0" err="1"/>
              <a:t>misyonu</a:t>
            </a:r>
            <a:r>
              <a:rPr lang="en-US" dirty="0"/>
              <a:t> </a:t>
            </a:r>
            <a:r>
              <a:rPr lang="en-US" dirty="0" err="1"/>
              <a:t>ve</a:t>
            </a:r>
            <a:r>
              <a:rPr lang="en-US" dirty="0"/>
              <a:t> </a:t>
            </a:r>
            <a:r>
              <a:rPr lang="en-US" dirty="0" err="1"/>
              <a:t>vizyonu</a:t>
            </a:r>
            <a:r>
              <a:rPr lang="en-US" dirty="0"/>
              <a:t>, </a:t>
            </a:r>
            <a:r>
              <a:rPr lang="en-US" dirty="0" err="1"/>
              <a:t>stratejisi</a:t>
            </a:r>
            <a:r>
              <a:rPr lang="en-US" dirty="0"/>
              <a:t>, </a:t>
            </a:r>
            <a:r>
              <a:rPr lang="en-US" dirty="0" err="1"/>
              <a:t>hedefleri</a:t>
            </a:r>
            <a:r>
              <a:rPr lang="en-US" dirty="0"/>
              <a:t> </a:t>
            </a:r>
            <a:r>
              <a:rPr lang="en-US" dirty="0" err="1"/>
              <a:t>ve</a:t>
            </a:r>
            <a:r>
              <a:rPr lang="en-US" dirty="0"/>
              <a:t> </a:t>
            </a:r>
            <a:r>
              <a:rPr lang="en-US" dirty="0" err="1"/>
              <a:t>bunları</a:t>
            </a:r>
            <a:r>
              <a:rPr lang="en-US" dirty="0"/>
              <a:t> </a:t>
            </a:r>
            <a:r>
              <a:rPr lang="en-US" dirty="0" err="1"/>
              <a:t>uygulama</a:t>
            </a:r>
            <a:r>
              <a:rPr lang="en-US" dirty="0"/>
              <a:t> </a:t>
            </a:r>
            <a:r>
              <a:rPr lang="en-US" dirty="0" err="1"/>
              <a:t>araçları</a:t>
            </a:r>
            <a:r>
              <a:rPr lang="en-US" dirty="0"/>
              <a:t> </a:t>
            </a:r>
            <a:r>
              <a:rPr lang="en-US" dirty="0" err="1"/>
              <a:t>hatta</a:t>
            </a:r>
            <a:r>
              <a:rPr lang="en-US" dirty="0"/>
              <a:t> </a:t>
            </a:r>
            <a:r>
              <a:rPr lang="en-US" dirty="0" err="1"/>
              <a:t>organizasyon</a:t>
            </a:r>
            <a:r>
              <a:rPr lang="en-US" dirty="0"/>
              <a:t> </a:t>
            </a:r>
            <a:r>
              <a:rPr lang="en-US" dirty="0" err="1"/>
              <a:t>yapısını</a:t>
            </a:r>
            <a:r>
              <a:rPr lang="en-US" dirty="0"/>
              <a:t> </a:t>
            </a:r>
            <a:r>
              <a:rPr lang="en-US" dirty="0" err="1"/>
              <a:t>içerir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Internal Integration Issues</a:t>
            </a:r>
          </a:p>
          <a:p>
            <a:r>
              <a:rPr lang="en-US" dirty="0" err="1"/>
              <a:t>Şirket</a:t>
            </a:r>
            <a:r>
              <a:rPr lang="en-US" dirty="0"/>
              <a:t> </a:t>
            </a:r>
            <a:r>
              <a:rPr lang="en-US" dirty="0" err="1"/>
              <a:t>dışı</a:t>
            </a:r>
            <a:r>
              <a:rPr lang="en-US" dirty="0"/>
              <a:t> 3. </a:t>
            </a:r>
            <a:r>
              <a:rPr lang="en-US" dirty="0" err="1"/>
              <a:t>kişilerin</a:t>
            </a:r>
            <a:r>
              <a:rPr lang="en-US" dirty="0"/>
              <a:t> </a:t>
            </a:r>
            <a:r>
              <a:rPr lang="en-US" dirty="0" err="1"/>
              <a:t>hiçbir</a:t>
            </a:r>
            <a:r>
              <a:rPr lang="en-US" dirty="0"/>
              <a:t> zaman </a:t>
            </a:r>
            <a:r>
              <a:rPr lang="en-US" dirty="0" err="1"/>
              <a:t>kavrayamayacağı</a:t>
            </a:r>
            <a:r>
              <a:rPr lang="en-US" dirty="0"/>
              <a:t> </a:t>
            </a:r>
            <a:r>
              <a:rPr lang="en-US" dirty="0" err="1"/>
              <a:t>şeyler</a:t>
            </a:r>
            <a:r>
              <a:rPr lang="en-US" dirty="0"/>
              <a:t>. Hatta </a:t>
            </a:r>
            <a:r>
              <a:rPr lang="en-US" dirty="0" err="1"/>
              <a:t>çalışanlar</a:t>
            </a:r>
            <a:r>
              <a:rPr lang="en-US" dirty="0"/>
              <a:t> da </a:t>
            </a:r>
            <a:r>
              <a:rPr lang="en-US" dirty="0" err="1"/>
              <a:t>bir</a:t>
            </a:r>
            <a:r>
              <a:rPr lang="en-US" dirty="0"/>
              <a:t> </a:t>
            </a:r>
            <a:r>
              <a:rPr lang="en-US" dirty="0" err="1"/>
              <a:t>süre</a:t>
            </a:r>
            <a:r>
              <a:rPr lang="en-US" dirty="0"/>
              <a:t> </a:t>
            </a:r>
            <a:r>
              <a:rPr lang="en-US" dirty="0" err="1"/>
              <a:t>sonra</a:t>
            </a:r>
            <a:r>
              <a:rPr lang="en-US" dirty="0"/>
              <a:t> </a:t>
            </a:r>
            <a:r>
              <a:rPr lang="en-US" dirty="0" err="1"/>
              <a:t>şirkete</a:t>
            </a:r>
            <a:r>
              <a:rPr lang="en-US" dirty="0"/>
              <a:t> </a:t>
            </a:r>
            <a:r>
              <a:rPr lang="en-US" dirty="0" err="1"/>
              <a:t>uyum</a:t>
            </a:r>
            <a:r>
              <a:rPr lang="en-US" dirty="0"/>
              <a:t> </a:t>
            </a:r>
            <a:r>
              <a:rPr lang="en-US" dirty="0" err="1"/>
              <a:t>sağlayabileceği</a:t>
            </a:r>
            <a:r>
              <a:rPr lang="en-US" dirty="0"/>
              <a:t> </a:t>
            </a:r>
            <a:r>
              <a:rPr lang="en-US" dirty="0" err="1"/>
              <a:t>için</a:t>
            </a:r>
            <a:r>
              <a:rPr lang="en-US" dirty="0"/>
              <a:t> </a:t>
            </a:r>
            <a:r>
              <a:rPr lang="en-US" dirty="0" err="1"/>
              <a:t>bu</a:t>
            </a:r>
            <a:r>
              <a:rPr lang="en-US" dirty="0"/>
              <a:t> </a:t>
            </a:r>
            <a:r>
              <a:rPr lang="en-US" dirty="0" err="1"/>
              <a:t>dinamiklere</a:t>
            </a:r>
            <a:r>
              <a:rPr lang="en-US" dirty="0"/>
              <a:t> </a:t>
            </a:r>
            <a:r>
              <a:rPr lang="en-US" dirty="0" err="1"/>
              <a:t>alışması</a:t>
            </a:r>
            <a:r>
              <a:rPr lang="en-US" dirty="0"/>
              <a:t> </a:t>
            </a:r>
            <a:r>
              <a:rPr lang="en-US" dirty="0" err="1"/>
              <a:t>ve</a:t>
            </a:r>
            <a:r>
              <a:rPr lang="en-US" dirty="0"/>
              <a:t> </a:t>
            </a:r>
            <a:r>
              <a:rPr lang="en-US" dirty="0" err="1"/>
              <a:t>öğrenmesi</a:t>
            </a:r>
            <a:r>
              <a:rPr lang="en-US" dirty="0"/>
              <a:t> </a:t>
            </a:r>
            <a:r>
              <a:rPr lang="en-US" dirty="0" err="1"/>
              <a:t>uzun</a:t>
            </a:r>
            <a:r>
              <a:rPr lang="en-US" dirty="0"/>
              <a:t> </a:t>
            </a:r>
            <a:r>
              <a:rPr lang="en-US" dirty="0" err="1"/>
              <a:t>sürer</a:t>
            </a:r>
            <a:r>
              <a:rPr lang="en-US" dirty="0"/>
              <a:t>.</a:t>
            </a:r>
          </a:p>
          <a:p>
            <a:r>
              <a:rPr lang="en-US" dirty="0" err="1"/>
              <a:t>Ayrıca</a:t>
            </a:r>
            <a:r>
              <a:rPr lang="en-US" dirty="0"/>
              <a:t> </a:t>
            </a:r>
            <a:r>
              <a:rPr lang="en-US" dirty="0" err="1"/>
              <a:t>statü</a:t>
            </a:r>
            <a:r>
              <a:rPr lang="en-US" dirty="0"/>
              <a:t> </a:t>
            </a:r>
            <a:r>
              <a:rPr lang="en-US" dirty="0" err="1"/>
              <a:t>ve</a:t>
            </a:r>
            <a:r>
              <a:rPr lang="en-US" dirty="0"/>
              <a:t> </a:t>
            </a:r>
            <a:r>
              <a:rPr lang="en-US" dirty="0" err="1"/>
              <a:t>terfilerin</a:t>
            </a:r>
            <a:r>
              <a:rPr lang="en-US" dirty="0"/>
              <a:t> </a:t>
            </a:r>
            <a:r>
              <a:rPr lang="en-US" dirty="0" err="1"/>
              <a:t>nasıl</a:t>
            </a:r>
            <a:r>
              <a:rPr lang="en-US" dirty="0"/>
              <a:t> </a:t>
            </a:r>
            <a:r>
              <a:rPr lang="en-US" dirty="0" err="1"/>
              <a:t>dağıtıldığı</a:t>
            </a:r>
            <a:r>
              <a:rPr lang="en-US" dirty="0"/>
              <a:t>, </a:t>
            </a:r>
            <a:r>
              <a:rPr lang="en-US" dirty="0" err="1"/>
              <a:t>ödüllerin</a:t>
            </a:r>
            <a:r>
              <a:rPr lang="en-US" dirty="0"/>
              <a:t>(</a:t>
            </a:r>
            <a:r>
              <a:rPr lang="en-US" dirty="0" err="1"/>
              <a:t>zamların</a:t>
            </a:r>
            <a:r>
              <a:rPr lang="en-US" dirty="0"/>
              <a:t>) </a:t>
            </a:r>
            <a:r>
              <a:rPr lang="en-US" dirty="0" err="1"/>
              <a:t>nasıl</a:t>
            </a:r>
            <a:r>
              <a:rPr lang="en-US" dirty="0"/>
              <a:t> </a:t>
            </a:r>
            <a:r>
              <a:rPr lang="en-US" dirty="0" err="1"/>
              <a:t>belirlendiği</a:t>
            </a:r>
            <a:r>
              <a:rPr lang="en-US" dirty="0"/>
              <a:t> </a:t>
            </a:r>
            <a:r>
              <a:rPr lang="en-US" dirty="0" err="1"/>
              <a:t>ve</a:t>
            </a:r>
            <a:r>
              <a:rPr lang="en-US" dirty="0"/>
              <a:t> </a:t>
            </a:r>
            <a:r>
              <a:rPr lang="en-US" dirty="0" err="1"/>
              <a:t>insanlar</a:t>
            </a:r>
            <a:r>
              <a:rPr lang="en-US" dirty="0"/>
              <a:t> </a:t>
            </a:r>
            <a:r>
              <a:rPr lang="en-US" dirty="0" err="1"/>
              <a:t>arası</a:t>
            </a:r>
            <a:r>
              <a:rPr lang="en-US" dirty="0"/>
              <a:t> – </a:t>
            </a:r>
            <a:r>
              <a:rPr lang="en-US" dirty="0" err="1"/>
              <a:t>gruplar</a:t>
            </a:r>
            <a:r>
              <a:rPr lang="en-US" dirty="0"/>
              <a:t> </a:t>
            </a:r>
            <a:r>
              <a:rPr lang="en-US" dirty="0" err="1"/>
              <a:t>arası</a:t>
            </a:r>
            <a:r>
              <a:rPr lang="en-US" dirty="0"/>
              <a:t> </a:t>
            </a:r>
            <a:r>
              <a:rPr lang="en-US" dirty="0" err="1"/>
              <a:t>ilişkiyi</a:t>
            </a:r>
            <a:r>
              <a:rPr lang="en-US" dirty="0"/>
              <a:t> de </a:t>
            </a:r>
            <a:r>
              <a:rPr lang="en-US" dirty="0" err="1"/>
              <a:t>belirler</a:t>
            </a:r>
            <a:r>
              <a:rPr lang="en-US" dirty="0"/>
              <a:t>.</a:t>
            </a:r>
          </a:p>
          <a:p>
            <a:r>
              <a:rPr lang="en-US" dirty="0" err="1"/>
              <a:t>Örnek</a:t>
            </a:r>
            <a:r>
              <a:rPr lang="en-US" dirty="0"/>
              <a:t> </a:t>
            </a:r>
            <a:r>
              <a:rPr lang="en-US" dirty="0" err="1"/>
              <a:t>olarak</a:t>
            </a:r>
            <a:r>
              <a:rPr lang="en-US" dirty="0"/>
              <a:t> </a:t>
            </a:r>
            <a:r>
              <a:rPr lang="en-US" dirty="0" err="1"/>
              <a:t>bir</a:t>
            </a:r>
            <a:r>
              <a:rPr lang="en-US" dirty="0"/>
              <a:t> </a:t>
            </a:r>
            <a:r>
              <a:rPr lang="en-US" dirty="0" err="1"/>
              <a:t>karar</a:t>
            </a:r>
            <a:r>
              <a:rPr lang="en-US" dirty="0"/>
              <a:t> </a:t>
            </a:r>
            <a:r>
              <a:rPr lang="en-US" dirty="0" err="1"/>
              <a:t>alınacağı</a:t>
            </a:r>
            <a:r>
              <a:rPr lang="en-US" dirty="0"/>
              <a:t> zaman </a:t>
            </a:r>
            <a:r>
              <a:rPr lang="en-US" dirty="0" err="1"/>
              <a:t>ya</a:t>
            </a:r>
            <a:r>
              <a:rPr lang="en-US" dirty="0"/>
              <a:t> o </a:t>
            </a:r>
            <a:r>
              <a:rPr lang="en-US" dirty="0" err="1"/>
              <a:t>konuda</a:t>
            </a:r>
            <a:r>
              <a:rPr lang="en-US" dirty="0"/>
              <a:t> </a:t>
            </a:r>
            <a:r>
              <a:rPr lang="en-US" dirty="0" err="1"/>
              <a:t>en</a:t>
            </a:r>
            <a:r>
              <a:rPr lang="en-US" dirty="0"/>
              <a:t> </a:t>
            </a:r>
            <a:r>
              <a:rPr lang="en-US" dirty="0" err="1"/>
              <a:t>bilgili</a:t>
            </a:r>
            <a:r>
              <a:rPr lang="en-US" dirty="0"/>
              <a:t> </a:t>
            </a:r>
            <a:r>
              <a:rPr lang="en-US" dirty="0" err="1"/>
              <a:t>ve</a:t>
            </a:r>
            <a:r>
              <a:rPr lang="en-US" dirty="0"/>
              <a:t> </a:t>
            </a:r>
            <a:r>
              <a:rPr lang="en-US" dirty="0" err="1"/>
              <a:t>en</a:t>
            </a:r>
            <a:r>
              <a:rPr lang="en-US" dirty="0"/>
              <a:t> </a:t>
            </a:r>
            <a:r>
              <a:rPr lang="en-US" dirty="0" err="1"/>
              <a:t>birikimli</a:t>
            </a:r>
            <a:r>
              <a:rPr lang="en-US" dirty="0"/>
              <a:t> </a:t>
            </a:r>
            <a:r>
              <a:rPr lang="en-US" dirty="0" err="1"/>
              <a:t>olan</a:t>
            </a:r>
            <a:r>
              <a:rPr lang="en-US" dirty="0"/>
              <a:t> </a:t>
            </a:r>
            <a:r>
              <a:rPr lang="en-US" dirty="0" err="1"/>
              <a:t>kişinin</a:t>
            </a:r>
            <a:r>
              <a:rPr lang="en-US" dirty="0"/>
              <a:t> </a:t>
            </a:r>
            <a:r>
              <a:rPr lang="en-US" dirty="0" err="1"/>
              <a:t>tavsiyelerine</a:t>
            </a:r>
            <a:r>
              <a:rPr lang="en-US" dirty="0"/>
              <a:t> </a:t>
            </a:r>
            <a:r>
              <a:rPr lang="en-US" dirty="0" err="1"/>
              <a:t>uyulur</a:t>
            </a:r>
            <a:r>
              <a:rPr lang="en-US" dirty="0"/>
              <a:t> </a:t>
            </a:r>
            <a:r>
              <a:rPr lang="en-US" dirty="0" err="1"/>
              <a:t>ya</a:t>
            </a:r>
            <a:r>
              <a:rPr lang="en-US" dirty="0"/>
              <a:t> da </a:t>
            </a:r>
            <a:r>
              <a:rPr lang="en-US" dirty="0" err="1"/>
              <a:t>pozisyona</a:t>
            </a:r>
            <a:r>
              <a:rPr lang="en-US" dirty="0"/>
              <a:t> </a:t>
            </a:r>
            <a:r>
              <a:rPr lang="en-US" dirty="0" err="1"/>
              <a:t>göre</a:t>
            </a:r>
            <a:r>
              <a:rPr lang="en-US" dirty="0"/>
              <a:t> </a:t>
            </a:r>
            <a:r>
              <a:rPr lang="en-US" dirty="0" err="1"/>
              <a:t>rütbesi</a:t>
            </a:r>
            <a:r>
              <a:rPr lang="en-US" dirty="0"/>
              <a:t> </a:t>
            </a:r>
            <a:r>
              <a:rPr lang="en-US" dirty="0" err="1"/>
              <a:t>en</a:t>
            </a:r>
            <a:r>
              <a:rPr lang="en-US" dirty="0"/>
              <a:t> </a:t>
            </a:r>
            <a:r>
              <a:rPr lang="en-US" dirty="0" err="1"/>
              <a:t>büyük</a:t>
            </a:r>
            <a:r>
              <a:rPr lang="en-US" dirty="0"/>
              <a:t> </a:t>
            </a:r>
            <a:r>
              <a:rPr lang="en-US" dirty="0" err="1"/>
              <a:t>olanın</a:t>
            </a:r>
            <a:r>
              <a:rPr lang="en-US" dirty="0"/>
              <a:t> </a:t>
            </a:r>
            <a:r>
              <a:rPr lang="en-US" dirty="0" err="1"/>
              <a:t>söyledim</a:t>
            </a:r>
            <a:r>
              <a:rPr lang="en-US" dirty="0"/>
              <a:t> </a:t>
            </a:r>
            <a:r>
              <a:rPr lang="en-US" dirty="0" err="1"/>
              <a:t>yapılsınları</a:t>
            </a:r>
            <a:r>
              <a:rPr lang="en-US" dirty="0"/>
              <a:t> </a:t>
            </a:r>
            <a:r>
              <a:rPr lang="en-US" dirty="0" err="1"/>
              <a:t>ile</a:t>
            </a:r>
            <a:r>
              <a:rPr lang="en-US" dirty="0"/>
              <a:t> </a:t>
            </a:r>
            <a:r>
              <a:rPr lang="en-US" dirty="0" err="1"/>
              <a:t>ilerler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Deeper Underlying Assumptions</a:t>
            </a:r>
          </a:p>
          <a:p>
            <a:r>
              <a:rPr lang="en-US" dirty="0"/>
              <a:t>Ise </a:t>
            </a:r>
            <a:r>
              <a:rPr lang="en-US" dirty="0" err="1"/>
              <a:t>biraz</a:t>
            </a:r>
            <a:r>
              <a:rPr lang="en-US" dirty="0"/>
              <a:t> </a:t>
            </a:r>
            <a:r>
              <a:rPr lang="en-US" dirty="0" err="1"/>
              <a:t>daha</a:t>
            </a:r>
            <a:r>
              <a:rPr lang="en-US" dirty="0"/>
              <a:t> </a:t>
            </a:r>
            <a:r>
              <a:rPr lang="en-US" dirty="0" err="1"/>
              <a:t>şirkette</a:t>
            </a:r>
            <a:r>
              <a:rPr lang="en-US" dirty="0"/>
              <a:t> </a:t>
            </a:r>
            <a:r>
              <a:rPr lang="en-US" dirty="0" err="1"/>
              <a:t>çalışan</a:t>
            </a:r>
            <a:r>
              <a:rPr lang="en-US" dirty="0"/>
              <a:t> </a:t>
            </a:r>
            <a:r>
              <a:rPr lang="en-US" dirty="0" err="1"/>
              <a:t>kişi</a:t>
            </a:r>
            <a:r>
              <a:rPr lang="en-US" dirty="0"/>
              <a:t> </a:t>
            </a:r>
            <a:r>
              <a:rPr lang="en-US" dirty="0" err="1"/>
              <a:t>bazlı</a:t>
            </a:r>
            <a:r>
              <a:rPr lang="en-US" dirty="0"/>
              <a:t> </a:t>
            </a:r>
            <a:r>
              <a:rPr lang="en-US" dirty="0" err="1"/>
              <a:t>insanların</a:t>
            </a:r>
            <a:r>
              <a:rPr lang="en-US" dirty="0"/>
              <a:t> </a:t>
            </a:r>
            <a:r>
              <a:rPr lang="en-US" dirty="0" err="1"/>
              <a:t>hayata</a:t>
            </a:r>
            <a:r>
              <a:rPr lang="en-US" dirty="0"/>
              <a:t> </a:t>
            </a:r>
            <a:r>
              <a:rPr lang="en-US" dirty="0" err="1"/>
              <a:t>bakış</a:t>
            </a:r>
            <a:r>
              <a:rPr lang="en-US" dirty="0"/>
              <a:t> </a:t>
            </a:r>
            <a:r>
              <a:rPr lang="en-US" dirty="0" err="1"/>
              <a:t>açısını</a:t>
            </a:r>
            <a:r>
              <a:rPr lang="en-US" dirty="0"/>
              <a:t> </a:t>
            </a:r>
            <a:r>
              <a:rPr lang="en-US" dirty="0" err="1"/>
              <a:t>içerir</a:t>
            </a:r>
            <a:r>
              <a:rPr lang="en-US" dirty="0"/>
              <a:t>. X </a:t>
            </a:r>
            <a:r>
              <a:rPr lang="en-US" dirty="0" err="1"/>
              <a:t>projesi</a:t>
            </a:r>
            <a:r>
              <a:rPr lang="en-US" dirty="0"/>
              <a:t> </a:t>
            </a:r>
            <a:r>
              <a:rPr lang="en-US" dirty="0" err="1"/>
              <a:t>Haziran</a:t>
            </a:r>
            <a:r>
              <a:rPr lang="en-US" dirty="0"/>
              <a:t> 2019 da </a:t>
            </a:r>
            <a:r>
              <a:rPr lang="en-US" dirty="0" err="1"/>
              <a:t>bitecek</a:t>
            </a:r>
            <a:r>
              <a:rPr lang="en-US" dirty="0"/>
              <a:t> </a:t>
            </a:r>
            <a:r>
              <a:rPr lang="en-US" dirty="0" err="1"/>
              <a:t>denildiğinde</a:t>
            </a:r>
            <a:r>
              <a:rPr lang="en-US" dirty="0"/>
              <a:t> </a:t>
            </a:r>
            <a:r>
              <a:rPr lang="en-US" dirty="0" err="1"/>
              <a:t>birbirinden</a:t>
            </a:r>
            <a:r>
              <a:rPr lang="en-US" dirty="0"/>
              <a:t> </a:t>
            </a:r>
            <a:r>
              <a:rPr lang="en-US" dirty="0" err="1"/>
              <a:t>farklı</a:t>
            </a:r>
            <a:r>
              <a:rPr lang="en-US" dirty="0"/>
              <a:t> 2 </a:t>
            </a:r>
            <a:r>
              <a:rPr lang="en-US" dirty="0" err="1"/>
              <a:t>çalışan</a:t>
            </a:r>
            <a:r>
              <a:rPr lang="en-US" dirty="0"/>
              <a:t> </a:t>
            </a:r>
            <a:r>
              <a:rPr lang="en-US" dirty="0" err="1"/>
              <a:t>bunu</a:t>
            </a:r>
            <a:r>
              <a:rPr lang="en-US" dirty="0"/>
              <a:t> </a:t>
            </a:r>
            <a:r>
              <a:rPr lang="en-US" dirty="0" err="1"/>
              <a:t>farklı</a:t>
            </a:r>
            <a:r>
              <a:rPr lang="en-US" dirty="0"/>
              <a:t> </a:t>
            </a:r>
            <a:r>
              <a:rPr lang="en-US" dirty="0" err="1"/>
              <a:t>yorumlayabilir</a:t>
            </a:r>
            <a:r>
              <a:rPr lang="en-US" dirty="0"/>
              <a:t>.</a:t>
            </a:r>
          </a:p>
        </p:txBody>
      </p:sp>
      <p:sp>
        <p:nvSpPr>
          <p:cNvPr id="4" name="Slide Number Placeholder 3"/>
          <p:cNvSpPr>
            <a:spLocks noGrp="1"/>
          </p:cNvSpPr>
          <p:nvPr>
            <p:ph type="sldNum" sz="quarter" idx="5"/>
          </p:nvPr>
        </p:nvSpPr>
        <p:spPr/>
        <p:txBody>
          <a:bodyPr/>
          <a:lstStyle/>
          <a:p>
            <a:fld id="{7EEFF753-C2AD-4064-86AF-767AC19C4703}" type="slidenum">
              <a:rPr lang="en-US" smtClean="0"/>
              <a:t>5</a:t>
            </a:fld>
            <a:endParaRPr lang="en-US"/>
          </a:p>
        </p:txBody>
      </p:sp>
    </p:spTree>
    <p:extLst>
      <p:ext uri="{BB962C8B-B14F-4D97-AF65-F5344CB8AC3E}">
        <p14:creationId xmlns:p14="http://schemas.microsoft.com/office/powerpoint/2010/main" val="204266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Waterfall</a:t>
            </a:r>
            <a:r>
              <a:rPr lang="tr-TR" dirty="0"/>
              <a:t>, </a:t>
            </a:r>
            <a:r>
              <a:rPr lang="tr-TR" dirty="0" err="1"/>
              <a:t>Scrum’ın</a:t>
            </a:r>
            <a:r>
              <a:rPr lang="tr-TR" dirty="0"/>
              <a:t> muhalifidir, çünkü </a:t>
            </a:r>
            <a:r>
              <a:rPr lang="tr-TR" dirty="0" err="1"/>
              <a:t>Scrum</a:t>
            </a:r>
            <a:r>
              <a:rPr lang="tr-TR" dirty="0"/>
              <a:t> uygulayıcıları karmaşık sorunların öngörücü yöntemlerle çözülemeyeceğine inanmaktadır. Bu, </a:t>
            </a:r>
            <a:r>
              <a:rPr lang="tr-TR" dirty="0" err="1"/>
              <a:t>Waterfall</a:t>
            </a:r>
            <a:r>
              <a:rPr lang="tr-TR" dirty="0"/>
              <a:t> düşüncesi ile ilgili her şeyin güçlü bir reddine neden olur: Otoriter liderlik, yukarıdan aşağıya yönetim, mikro yönetim, öngörücü planlama, güç mücadeleleri, bilgi gizleme vb. </a:t>
            </a:r>
          </a:p>
          <a:p>
            <a:r>
              <a:rPr lang="tr-TR" dirty="0"/>
              <a:t>Bu sorunlar aynı zamanda “</a:t>
            </a:r>
            <a:r>
              <a:rPr lang="tr-TR" dirty="0" err="1"/>
              <a:t>Scrum</a:t>
            </a:r>
            <a:r>
              <a:rPr lang="tr-TR" dirty="0"/>
              <a:t> olamayan” veya kurallarını ihlal eden insanlar için de geçerlidir. </a:t>
            </a:r>
          </a:p>
          <a:p>
            <a:endParaRPr lang="tr-TR" dirty="0"/>
          </a:p>
          <a:p>
            <a:r>
              <a:rPr lang="tr-TR" dirty="0"/>
              <a:t>Geleneksel </a:t>
            </a:r>
            <a:r>
              <a:rPr lang="tr-TR" dirty="0" err="1"/>
              <a:t>waterfall</a:t>
            </a:r>
            <a:r>
              <a:rPr lang="tr-TR" dirty="0"/>
              <a:t> yönteminde yabancı olarak kabul edilme, ekip çalışmasından ve bilgi akışından dışlanma durumları bile oluşabiliyor. Genel olarak, hiç kimse </a:t>
            </a:r>
            <a:r>
              <a:rPr lang="tr-TR" dirty="0" err="1"/>
              <a:t>Scrum</a:t>
            </a:r>
            <a:r>
              <a:rPr lang="tr-TR" dirty="0"/>
              <a:t> Kültürü'nden dışlanmadı. Hangi departmanın çalıştığı, kişinin nereden geldiği, arka planının ne olduğu vb. Fark etmez. Önemli olan tek şey, bu kişinin tamamen ekibin bir üyesi olarak katılması ve genel hedefler için değerli bir şeye katkıda bulunması. ”</a:t>
            </a:r>
          </a:p>
        </p:txBody>
      </p:sp>
      <p:sp>
        <p:nvSpPr>
          <p:cNvPr id="4" name="Slide Number Placeholder 3"/>
          <p:cNvSpPr>
            <a:spLocks noGrp="1"/>
          </p:cNvSpPr>
          <p:nvPr>
            <p:ph type="sldNum" sz="quarter" idx="5"/>
          </p:nvPr>
        </p:nvSpPr>
        <p:spPr/>
        <p:txBody>
          <a:bodyPr/>
          <a:lstStyle/>
          <a:p>
            <a:fld id="{7EEFF753-C2AD-4064-86AF-767AC19C4703}" type="slidenum">
              <a:rPr lang="en-US" smtClean="0"/>
              <a:t>6</a:t>
            </a:fld>
            <a:endParaRPr lang="en-US"/>
          </a:p>
        </p:txBody>
      </p:sp>
    </p:spTree>
    <p:extLst>
      <p:ext uri="{BB962C8B-B14F-4D97-AF65-F5344CB8AC3E}">
        <p14:creationId xmlns:p14="http://schemas.microsoft.com/office/powerpoint/2010/main" val="2468423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Kültür değişimi</a:t>
            </a:r>
          </a:p>
        </p:txBody>
      </p:sp>
      <p:sp>
        <p:nvSpPr>
          <p:cNvPr id="4" name="Slide Number Placeholder 3"/>
          <p:cNvSpPr>
            <a:spLocks noGrp="1"/>
          </p:cNvSpPr>
          <p:nvPr>
            <p:ph type="sldNum" sz="quarter" idx="5"/>
          </p:nvPr>
        </p:nvSpPr>
        <p:spPr/>
        <p:txBody>
          <a:bodyPr/>
          <a:lstStyle/>
          <a:p>
            <a:fld id="{7EEFF753-C2AD-4064-86AF-767AC19C4703}" type="slidenum">
              <a:rPr lang="en-US" smtClean="0"/>
              <a:t>7</a:t>
            </a:fld>
            <a:endParaRPr lang="en-US"/>
          </a:p>
        </p:txBody>
      </p:sp>
    </p:spTree>
    <p:extLst>
      <p:ext uri="{BB962C8B-B14F-4D97-AF65-F5344CB8AC3E}">
        <p14:creationId xmlns:p14="http://schemas.microsoft.com/office/powerpoint/2010/main" val="2112570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Bir kişi </a:t>
            </a:r>
            <a:r>
              <a:rPr lang="tr-TR" dirty="0" err="1"/>
              <a:t>Scrum</a:t>
            </a:r>
            <a:r>
              <a:rPr lang="tr-TR" dirty="0"/>
              <a:t> Kültürünü yaşayan bir organizasyona girdiğinde, birkaç şey görünür hale gelir. Birincisi, insanlar herhangi bir üniforma giymiyor, çok rahat giyiniyorlar. Bu, T-</a:t>
            </a:r>
            <a:r>
              <a:rPr lang="tr-TR" dirty="0" err="1"/>
              <a:t>shirtlerden</a:t>
            </a:r>
            <a:r>
              <a:rPr lang="tr-TR" dirty="0"/>
              <a:t> spor giyim veya deri ceketlere, gömlek ve </a:t>
            </a:r>
            <a:r>
              <a:rPr lang="tr-TR" dirty="0" err="1"/>
              <a:t>blazerlere</a:t>
            </a:r>
            <a:r>
              <a:rPr lang="tr-TR" dirty="0"/>
              <a:t> kadar, her şey mümkün ve genellikle hepsi aynı anda gerçekleşiyor. </a:t>
            </a:r>
          </a:p>
          <a:p>
            <a:r>
              <a:rPr lang="tr-TR" dirty="0"/>
              <a:t>Görmeyecek tek şeyler takım elbise ve kravat. </a:t>
            </a:r>
          </a:p>
          <a:p>
            <a:r>
              <a:rPr lang="tr-TR" dirty="0"/>
              <a:t>Tabi ki müşteri ziyaretleri </a:t>
            </a:r>
            <a:r>
              <a:rPr lang="tr-TR" dirty="0" err="1"/>
              <a:t>vb</a:t>
            </a:r>
            <a:r>
              <a:rPr lang="tr-TR" dirty="0"/>
              <a:t> gibi resmi buluşma-toplantılar dışında.</a:t>
            </a:r>
          </a:p>
        </p:txBody>
      </p:sp>
      <p:sp>
        <p:nvSpPr>
          <p:cNvPr id="4" name="Slide Number Placeholder 3"/>
          <p:cNvSpPr>
            <a:spLocks noGrp="1"/>
          </p:cNvSpPr>
          <p:nvPr>
            <p:ph type="sldNum" sz="quarter" idx="5"/>
          </p:nvPr>
        </p:nvSpPr>
        <p:spPr/>
        <p:txBody>
          <a:bodyPr/>
          <a:lstStyle/>
          <a:p>
            <a:fld id="{7EEFF753-C2AD-4064-86AF-767AC19C4703}" type="slidenum">
              <a:rPr lang="en-US" smtClean="0"/>
              <a:t>8</a:t>
            </a:fld>
            <a:endParaRPr lang="en-US"/>
          </a:p>
        </p:txBody>
      </p:sp>
    </p:spTree>
    <p:extLst>
      <p:ext uri="{BB962C8B-B14F-4D97-AF65-F5344CB8AC3E}">
        <p14:creationId xmlns:p14="http://schemas.microsoft.com/office/powerpoint/2010/main" val="1644280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Dost canlısı, rahat, motive edici, ferah, aydınlık, yaratıcılık teşvik ve ilham verici bu ekip odalarını tanımlamak için en iyi kullanılan kelimelerdir.</a:t>
            </a:r>
          </a:p>
          <a:p>
            <a:r>
              <a:rPr lang="tr-TR" dirty="0"/>
              <a:t>Duvarlar bilgi post-it </a:t>
            </a:r>
            <a:r>
              <a:rPr lang="tr-TR" dirty="0" err="1"/>
              <a:t>leri</a:t>
            </a:r>
            <a:r>
              <a:rPr lang="tr-TR" dirty="0"/>
              <a:t> ile kaplıdır ki herkes her şeyi istediği zaman görebilsin. Bazı post-itler direkt olarak iş ile ilgilidir. Bazısı büyük hedefler ile ilgili olabilir.</a:t>
            </a:r>
          </a:p>
          <a:p>
            <a:r>
              <a:rPr lang="tr-TR" dirty="0"/>
              <a:t>Bazı bilgilerin eldeki işle en ufak bir ilgisi yoktur, ancak orada çalışan ekip için anlamlıdır. </a:t>
            </a:r>
          </a:p>
        </p:txBody>
      </p:sp>
      <p:sp>
        <p:nvSpPr>
          <p:cNvPr id="4" name="Slide Number Placeholder 3"/>
          <p:cNvSpPr>
            <a:spLocks noGrp="1"/>
          </p:cNvSpPr>
          <p:nvPr>
            <p:ph type="sldNum" sz="quarter" idx="5"/>
          </p:nvPr>
        </p:nvSpPr>
        <p:spPr/>
        <p:txBody>
          <a:bodyPr/>
          <a:lstStyle/>
          <a:p>
            <a:fld id="{7EEFF753-C2AD-4064-86AF-767AC19C4703}" type="slidenum">
              <a:rPr lang="en-US" smtClean="0"/>
              <a:t>9</a:t>
            </a:fld>
            <a:endParaRPr lang="en-US"/>
          </a:p>
        </p:txBody>
      </p:sp>
    </p:spTree>
    <p:extLst>
      <p:ext uri="{BB962C8B-B14F-4D97-AF65-F5344CB8AC3E}">
        <p14:creationId xmlns:p14="http://schemas.microsoft.com/office/powerpoint/2010/main" val="129562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718C-8D67-43CD-9B90-1F545131DA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D1B3A-8D36-41E1-906B-D5ABCCA34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14FB93-1E7C-45F7-9FD3-569992DFDD2B}"/>
              </a:ext>
            </a:extLst>
          </p:cNvPr>
          <p:cNvSpPr>
            <a:spLocks noGrp="1"/>
          </p:cNvSpPr>
          <p:nvPr>
            <p:ph type="dt" sz="half" idx="10"/>
          </p:nvPr>
        </p:nvSpPr>
        <p:spPr/>
        <p:txBody>
          <a:bodyPr/>
          <a:lstStyle/>
          <a:p>
            <a:fld id="{C1B2F7B7-A8A5-4915-8904-DF030208A1E1}" type="datetime1">
              <a:rPr lang="en-US" smtClean="0"/>
              <a:t>5/24/19</a:t>
            </a:fld>
            <a:endParaRPr lang="en-US"/>
          </a:p>
        </p:txBody>
      </p:sp>
      <p:sp>
        <p:nvSpPr>
          <p:cNvPr id="5" name="Footer Placeholder 4">
            <a:extLst>
              <a:ext uri="{FF2B5EF4-FFF2-40B4-BE49-F238E27FC236}">
                <a16:creationId xmlns:a16="http://schemas.microsoft.com/office/drawing/2014/main" id="{718685CD-B12E-4B79-A686-04DA1D821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992EA-8F81-4A38-A439-A5D4C4D4B3AA}"/>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615004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86C9-70C6-4DC4-AF06-9187FCF206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18BB3E-65CF-45CD-891D-8182C1D9A0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CEA08-A303-411B-A61C-B55F6E325108}"/>
              </a:ext>
            </a:extLst>
          </p:cNvPr>
          <p:cNvSpPr>
            <a:spLocks noGrp="1"/>
          </p:cNvSpPr>
          <p:nvPr>
            <p:ph type="dt" sz="half" idx="10"/>
          </p:nvPr>
        </p:nvSpPr>
        <p:spPr/>
        <p:txBody>
          <a:bodyPr/>
          <a:lstStyle/>
          <a:p>
            <a:fld id="{03BBB05F-890A-4F3F-93F9-5A2B31F14A75}" type="datetime1">
              <a:rPr lang="en-US" smtClean="0"/>
              <a:t>5/24/19</a:t>
            </a:fld>
            <a:endParaRPr lang="en-US"/>
          </a:p>
        </p:txBody>
      </p:sp>
      <p:sp>
        <p:nvSpPr>
          <p:cNvPr id="5" name="Footer Placeholder 4">
            <a:extLst>
              <a:ext uri="{FF2B5EF4-FFF2-40B4-BE49-F238E27FC236}">
                <a16:creationId xmlns:a16="http://schemas.microsoft.com/office/drawing/2014/main" id="{4E259520-D69D-40A1-9271-1F32A5692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2E602-7ABC-4FED-B452-A712B1997B2A}"/>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3833820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E634B-AA3E-446C-947E-B2348FD13A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19ACF2-B762-4938-8D38-F59EF5454A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14EEB-A636-4831-9C01-B0497677ED69}"/>
              </a:ext>
            </a:extLst>
          </p:cNvPr>
          <p:cNvSpPr>
            <a:spLocks noGrp="1"/>
          </p:cNvSpPr>
          <p:nvPr>
            <p:ph type="dt" sz="half" idx="10"/>
          </p:nvPr>
        </p:nvSpPr>
        <p:spPr/>
        <p:txBody>
          <a:bodyPr/>
          <a:lstStyle/>
          <a:p>
            <a:fld id="{D94052F8-2704-46F4-9C2C-4EC37D62B8EA}" type="datetime1">
              <a:rPr lang="en-US" smtClean="0"/>
              <a:t>5/24/19</a:t>
            </a:fld>
            <a:endParaRPr lang="en-US"/>
          </a:p>
        </p:txBody>
      </p:sp>
      <p:sp>
        <p:nvSpPr>
          <p:cNvPr id="5" name="Footer Placeholder 4">
            <a:extLst>
              <a:ext uri="{FF2B5EF4-FFF2-40B4-BE49-F238E27FC236}">
                <a16:creationId xmlns:a16="http://schemas.microsoft.com/office/drawing/2014/main" id="{D242C0B4-82BE-4551-A94C-7E585423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B4981-4C97-478B-8FB9-ECE4ACC7D605}"/>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0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C87FADD-5E49-4CBF-AF28-EDDE572285AA}"/>
              </a:ext>
            </a:extLst>
          </p:cNvPr>
          <p:cNvGrpSpPr/>
          <p:nvPr userDrawn="1"/>
        </p:nvGrpSpPr>
        <p:grpSpPr>
          <a:xfrm>
            <a:off x="5450206" y="12668"/>
            <a:ext cx="6735543" cy="4844649"/>
            <a:chOff x="8034510" y="750981"/>
            <a:chExt cx="6735543" cy="4844649"/>
          </a:xfrm>
        </p:grpSpPr>
        <p:pic>
          <p:nvPicPr>
            <p:cNvPr id="10" name="Graphic 9">
              <a:extLst>
                <a:ext uri="{FF2B5EF4-FFF2-40B4-BE49-F238E27FC236}">
                  <a16:creationId xmlns:a16="http://schemas.microsoft.com/office/drawing/2014/main" id="{D757649F-8C83-4DCC-810D-AC11FC85E4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821" y="901261"/>
              <a:ext cx="6496921" cy="4544088"/>
            </a:xfrm>
            <a:prstGeom prst="rect">
              <a:avLst/>
            </a:prstGeom>
          </p:spPr>
        </p:pic>
        <p:sp>
          <p:nvSpPr>
            <p:cNvPr id="11" name="Rectangle 10">
              <a:extLst>
                <a:ext uri="{FF2B5EF4-FFF2-40B4-BE49-F238E27FC236}">
                  <a16:creationId xmlns:a16="http://schemas.microsoft.com/office/drawing/2014/main" id="{19907937-2D7F-486A-BEE5-089547CB5D63}"/>
                </a:ext>
              </a:extLst>
            </p:cNvPr>
            <p:cNvSpPr/>
            <p:nvPr/>
          </p:nvSpPr>
          <p:spPr>
            <a:xfrm>
              <a:off x="8034510" y="750981"/>
              <a:ext cx="6735543" cy="484464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5">
            <a:extLst>
              <a:ext uri="{FF2B5EF4-FFF2-40B4-BE49-F238E27FC236}">
                <a16:creationId xmlns:a16="http://schemas.microsoft.com/office/drawing/2014/main" id="{0CA91239-CCC9-45FD-8D1E-CA9A3DFC415C}"/>
              </a:ext>
            </a:extLst>
          </p:cNvPr>
          <p:cNvSpPr>
            <a:spLocks/>
          </p:cNvSpPr>
          <p:nvPr userDrawn="1"/>
        </p:nvSpPr>
        <p:spPr bwMode="auto">
          <a:xfrm rot="10800000" flipH="1">
            <a:off x="10693400" y="5932422"/>
            <a:ext cx="1854200" cy="1851156"/>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EB5232"/>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F4493024-83EF-4CE6-AF87-80B96C58A6DB}"/>
              </a:ext>
            </a:extLst>
          </p:cNvPr>
          <p:cNvSpPr>
            <a:spLocks/>
          </p:cNvSpPr>
          <p:nvPr userDrawn="1"/>
        </p:nvSpPr>
        <p:spPr bwMode="auto">
          <a:xfrm rot="17178977">
            <a:off x="-551636" y="-480782"/>
            <a:ext cx="1385492" cy="1383220"/>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26AA83"/>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E397862-A6AA-4426-8EFA-E1F0082B9A9A}"/>
              </a:ext>
            </a:extLst>
          </p:cNvPr>
          <p:cNvSpPr>
            <a:spLocks noGrp="1"/>
          </p:cNvSpPr>
          <p:nvPr>
            <p:ph type="title"/>
          </p:nvPr>
        </p:nvSpPr>
        <p:spPr>
          <a:xfrm>
            <a:off x="584200" y="292099"/>
            <a:ext cx="11023600" cy="777875"/>
          </a:xfrm>
        </p:spPr>
        <p:txBody>
          <a:bodyPr/>
          <a:lstStyle>
            <a:lvl1pPr>
              <a:defRPr b="1">
                <a:solidFill>
                  <a:srgbClr val="22202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19EDC53-A444-4EBA-9845-5641F8B2B7E7}"/>
              </a:ext>
            </a:extLst>
          </p:cNvPr>
          <p:cNvSpPr>
            <a:spLocks noGrp="1"/>
          </p:cNvSpPr>
          <p:nvPr>
            <p:ph idx="1"/>
          </p:nvPr>
        </p:nvSpPr>
        <p:spPr>
          <a:xfrm>
            <a:off x="584200" y="1443830"/>
            <a:ext cx="11023600" cy="45386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8863711-2F8A-4071-BA89-2403F0AC9A12}"/>
              </a:ext>
            </a:extLst>
          </p:cNvPr>
          <p:cNvSpPr>
            <a:spLocks noGrp="1"/>
          </p:cNvSpPr>
          <p:nvPr>
            <p:ph type="dt" sz="half" idx="10"/>
          </p:nvPr>
        </p:nvSpPr>
        <p:spPr>
          <a:xfrm>
            <a:off x="584200" y="6356350"/>
            <a:ext cx="2743200" cy="365125"/>
          </a:xfrm>
        </p:spPr>
        <p:txBody>
          <a:bodyPr/>
          <a:lstStyle/>
          <a:p>
            <a:fld id="{213E9384-6FA0-4EFB-9E50-B90B631BDEDA}" type="datetime1">
              <a:rPr lang="en-US" smtClean="0"/>
              <a:t>5/24/19</a:t>
            </a:fld>
            <a:endParaRPr lang="en-US"/>
          </a:p>
        </p:txBody>
      </p:sp>
      <p:sp>
        <p:nvSpPr>
          <p:cNvPr id="5" name="Footer Placeholder 4">
            <a:extLst>
              <a:ext uri="{FF2B5EF4-FFF2-40B4-BE49-F238E27FC236}">
                <a16:creationId xmlns:a16="http://schemas.microsoft.com/office/drawing/2014/main" id="{D857074A-24C6-442A-A2DC-D6B899E7E14A}"/>
              </a:ext>
            </a:extLst>
          </p:cNvPr>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0B2EA2CF-2A0A-45B8-B191-4DFF35C681B4}"/>
              </a:ext>
            </a:extLst>
          </p:cNvPr>
          <p:cNvSpPr>
            <a:spLocks noGrp="1"/>
          </p:cNvSpPr>
          <p:nvPr>
            <p:ph type="sldNum" sz="quarter" idx="12"/>
          </p:nvPr>
        </p:nvSpPr>
        <p:spPr>
          <a:xfrm>
            <a:off x="8864600" y="6356350"/>
            <a:ext cx="2743200" cy="365125"/>
          </a:xfrm>
        </p:spPr>
        <p:txBody>
          <a:bodyPr/>
          <a:lstStyle>
            <a:lvl1pPr>
              <a:defRPr sz="1100">
                <a:solidFill>
                  <a:schemeClr val="bg1"/>
                </a:solidFill>
              </a:defRPr>
            </a:lvl1pPr>
          </a:lstStyle>
          <a:p>
            <a:fld id="{3653A8B8-0320-463C-9CFC-F3F813B668DA}" type="slidenum">
              <a:rPr lang="en-US" smtClean="0"/>
              <a:pPr/>
              <a:t>‹#›</a:t>
            </a:fld>
            <a:endParaRPr lang="en-US" dirty="0"/>
          </a:p>
        </p:txBody>
      </p:sp>
    </p:spTree>
    <p:extLst>
      <p:ext uri="{BB962C8B-B14F-4D97-AF65-F5344CB8AC3E}">
        <p14:creationId xmlns:p14="http://schemas.microsoft.com/office/powerpoint/2010/main" val="208032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9DB4-C2FA-4384-A815-C5462A333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241095-5D6B-49DF-9FDE-897256CC1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C99FC-B9D2-414D-B7BC-51F59B4280FF}"/>
              </a:ext>
            </a:extLst>
          </p:cNvPr>
          <p:cNvSpPr>
            <a:spLocks noGrp="1"/>
          </p:cNvSpPr>
          <p:nvPr>
            <p:ph type="dt" sz="half" idx="10"/>
          </p:nvPr>
        </p:nvSpPr>
        <p:spPr/>
        <p:txBody>
          <a:bodyPr/>
          <a:lstStyle/>
          <a:p>
            <a:fld id="{224384E4-60E5-45E5-9B9F-FF6375291FFF}" type="datetime1">
              <a:rPr lang="en-US" smtClean="0"/>
              <a:t>5/24/19</a:t>
            </a:fld>
            <a:endParaRPr lang="en-US"/>
          </a:p>
        </p:txBody>
      </p:sp>
      <p:sp>
        <p:nvSpPr>
          <p:cNvPr id="5" name="Footer Placeholder 4">
            <a:extLst>
              <a:ext uri="{FF2B5EF4-FFF2-40B4-BE49-F238E27FC236}">
                <a16:creationId xmlns:a16="http://schemas.microsoft.com/office/drawing/2014/main" id="{87253C37-79BC-45ED-8B98-13D4CCB6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A603B-969D-488D-9703-AD66F07B57ED}"/>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80059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8C0-2629-46E8-87D7-07258F9C6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BAF92-118A-43D4-9ADB-DD35D07A2E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659598-3E01-467F-BAA1-DC9ED8DD6D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5EFC9-8DFE-45EE-944F-C9E59899BFC5}"/>
              </a:ext>
            </a:extLst>
          </p:cNvPr>
          <p:cNvSpPr>
            <a:spLocks noGrp="1"/>
          </p:cNvSpPr>
          <p:nvPr>
            <p:ph type="dt" sz="half" idx="10"/>
          </p:nvPr>
        </p:nvSpPr>
        <p:spPr/>
        <p:txBody>
          <a:bodyPr/>
          <a:lstStyle/>
          <a:p>
            <a:fld id="{694042C2-33C1-4A29-B87F-A82A49FE9EA9}" type="datetime1">
              <a:rPr lang="en-US" smtClean="0"/>
              <a:t>5/24/19</a:t>
            </a:fld>
            <a:endParaRPr lang="en-US"/>
          </a:p>
        </p:txBody>
      </p:sp>
      <p:sp>
        <p:nvSpPr>
          <p:cNvPr id="6" name="Footer Placeholder 5">
            <a:extLst>
              <a:ext uri="{FF2B5EF4-FFF2-40B4-BE49-F238E27FC236}">
                <a16:creationId xmlns:a16="http://schemas.microsoft.com/office/drawing/2014/main" id="{20E34E05-374B-49C0-B4EC-7FD90A565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21AFE-2B2D-4BC9-B550-33DBCA5E5420}"/>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223034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A1E0-B73B-4769-9E84-123239BFF8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3288D3-ED21-4D73-ABEB-28E4103BA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6940A-3FD9-433A-A250-04AE9A6FC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00E78C-5A1D-4B79-B195-7B94FA867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3C0021-49EA-419E-9045-9EAEA3DA24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3D94A-CA5A-448A-9179-5D30BD1B26B6}"/>
              </a:ext>
            </a:extLst>
          </p:cNvPr>
          <p:cNvSpPr>
            <a:spLocks noGrp="1"/>
          </p:cNvSpPr>
          <p:nvPr>
            <p:ph type="dt" sz="half" idx="10"/>
          </p:nvPr>
        </p:nvSpPr>
        <p:spPr/>
        <p:txBody>
          <a:bodyPr/>
          <a:lstStyle/>
          <a:p>
            <a:fld id="{D2B252CD-775E-43A4-8708-F6BA2845F86D}" type="datetime1">
              <a:rPr lang="en-US" smtClean="0"/>
              <a:t>5/24/19</a:t>
            </a:fld>
            <a:endParaRPr lang="en-US"/>
          </a:p>
        </p:txBody>
      </p:sp>
      <p:sp>
        <p:nvSpPr>
          <p:cNvPr id="8" name="Footer Placeholder 7">
            <a:extLst>
              <a:ext uri="{FF2B5EF4-FFF2-40B4-BE49-F238E27FC236}">
                <a16:creationId xmlns:a16="http://schemas.microsoft.com/office/drawing/2014/main" id="{D0587748-F73C-410D-94C0-59BE877A01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C6CC29-D692-4191-848E-780C1C3031BE}"/>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4139502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36B7-6D36-4380-8454-7D469A52A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414A7-D95E-473D-8864-9684E63AFE1B}"/>
              </a:ext>
            </a:extLst>
          </p:cNvPr>
          <p:cNvSpPr>
            <a:spLocks noGrp="1"/>
          </p:cNvSpPr>
          <p:nvPr>
            <p:ph type="dt" sz="half" idx="10"/>
          </p:nvPr>
        </p:nvSpPr>
        <p:spPr/>
        <p:txBody>
          <a:bodyPr/>
          <a:lstStyle/>
          <a:p>
            <a:fld id="{487751A2-2BC0-4E00-8216-3EF31B62D6CF}" type="datetime1">
              <a:rPr lang="en-US" smtClean="0"/>
              <a:t>5/24/19</a:t>
            </a:fld>
            <a:endParaRPr lang="en-US"/>
          </a:p>
        </p:txBody>
      </p:sp>
      <p:sp>
        <p:nvSpPr>
          <p:cNvPr id="4" name="Footer Placeholder 3">
            <a:extLst>
              <a:ext uri="{FF2B5EF4-FFF2-40B4-BE49-F238E27FC236}">
                <a16:creationId xmlns:a16="http://schemas.microsoft.com/office/drawing/2014/main" id="{E43B15C6-8D91-45B0-BB1E-7CCDA52DAC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B62F65-80F8-4FF4-944E-68D401B3F2C5}"/>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822287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21B6F-4C7C-4784-976B-E549359254AE}"/>
              </a:ext>
            </a:extLst>
          </p:cNvPr>
          <p:cNvSpPr>
            <a:spLocks noGrp="1"/>
          </p:cNvSpPr>
          <p:nvPr>
            <p:ph type="dt" sz="half" idx="10"/>
          </p:nvPr>
        </p:nvSpPr>
        <p:spPr/>
        <p:txBody>
          <a:bodyPr/>
          <a:lstStyle/>
          <a:p>
            <a:fld id="{BA086968-1C75-46B2-856B-17DB582B3EE0}" type="datetime1">
              <a:rPr lang="en-US" smtClean="0"/>
              <a:t>5/24/19</a:t>
            </a:fld>
            <a:endParaRPr lang="en-US"/>
          </a:p>
        </p:txBody>
      </p:sp>
      <p:sp>
        <p:nvSpPr>
          <p:cNvPr id="3" name="Footer Placeholder 2">
            <a:extLst>
              <a:ext uri="{FF2B5EF4-FFF2-40B4-BE49-F238E27FC236}">
                <a16:creationId xmlns:a16="http://schemas.microsoft.com/office/drawing/2014/main" id="{0B45629F-F259-463F-8763-D6FBFA555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9B5C50-09B1-4A45-8C4D-C420BB25C9A1}"/>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68590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1457-6621-49F0-B946-04BBEED8C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F843B5-60F4-4E3B-ABFB-08FFA7ED6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055C66-640C-4FCD-9757-111D5BFCE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41C89A-92E7-4216-B2BB-A355410A0CF1}"/>
              </a:ext>
            </a:extLst>
          </p:cNvPr>
          <p:cNvSpPr>
            <a:spLocks noGrp="1"/>
          </p:cNvSpPr>
          <p:nvPr>
            <p:ph type="dt" sz="half" idx="10"/>
          </p:nvPr>
        </p:nvSpPr>
        <p:spPr/>
        <p:txBody>
          <a:bodyPr/>
          <a:lstStyle/>
          <a:p>
            <a:fld id="{EA93FDA9-A32B-49C5-B36F-DCACE8F0F592}" type="datetime1">
              <a:rPr lang="en-US" smtClean="0"/>
              <a:t>5/24/19</a:t>
            </a:fld>
            <a:endParaRPr lang="en-US"/>
          </a:p>
        </p:txBody>
      </p:sp>
      <p:sp>
        <p:nvSpPr>
          <p:cNvPr id="6" name="Footer Placeholder 5">
            <a:extLst>
              <a:ext uri="{FF2B5EF4-FFF2-40B4-BE49-F238E27FC236}">
                <a16:creationId xmlns:a16="http://schemas.microsoft.com/office/drawing/2014/main" id="{B554C444-9178-4AE0-BCA1-A63E62A4C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8D48E-9529-44C9-B61B-8D441E142CB7}"/>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113169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D35C-9846-4B5E-91AD-55F10CD02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BFD026-5078-455D-8399-B93EC73D3A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FFB908-5564-4B1C-B2CC-42AB89D9A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374562-3B62-4183-9FD3-D79EFCEF4066}"/>
              </a:ext>
            </a:extLst>
          </p:cNvPr>
          <p:cNvSpPr>
            <a:spLocks noGrp="1"/>
          </p:cNvSpPr>
          <p:nvPr>
            <p:ph type="dt" sz="half" idx="10"/>
          </p:nvPr>
        </p:nvSpPr>
        <p:spPr/>
        <p:txBody>
          <a:bodyPr/>
          <a:lstStyle/>
          <a:p>
            <a:fld id="{05E6288D-91D9-4ED4-8FA8-75CBB74BD7A4}" type="datetime1">
              <a:rPr lang="en-US" smtClean="0"/>
              <a:t>5/24/19</a:t>
            </a:fld>
            <a:endParaRPr lang="en-US"/>
          </a:p>
        </p:txBody>
      </p:sp>
      <p:sp>
        <p:nvSpPr>
          <p:cNvPr id="6" name="Footer Placeholder 5">
            <a:extLst>
              <a:ext uri="{FF2B5EF4-FFF2-40B4-BE49-F238E27FC236}">
                <a16:creationId xmlns:a16="http://schemas.microsoft.com/office/drawing/2014/main" id="{0A6FECC9-2BF2-4706-BAAE-5AECD2CA1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793A6-80D1-4A96-B363-500761EED7ED}"/>
              </a:ext>
            </a:extLst>
          </p:cNvPr>
          <p:cNvSpPr>
            <a:spLocks noGrp="1"/>
          </p:cNvSpPr>
          <p:nvPr>
            <p:ph type="sldNum" sz="quarter" idx="12"/>
          </p:nvPr>
        </p:nvSpPr>
        <p:spPr/>
        <p:txBody>
          <a:bodyPr/>
          <a:lstStyle/>
          <a:p>
            <a:fld id="{3653A8B8-0320-463C-9CFC-F3F813B668DA}" type="slidenum">
              <a:rPr lang="en-US" smtClean="0"/>
              <a:t>‹#›</a:t>
            </a:fld>
            <a:endParaRPr lang="en-US"/>
          </a:p>
        </p:txBody>
      </p:sp>
    </p:spTree>
    <p:extLst>
      <p:ext uri="{BB962C8B-B14F-4D97-AF65-F5344CB8AC3E}">
        <p14:creationId xmlns:p14="http://schemas.microsoft.com/office/powerpoint/2010/main" val="61324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8F0381-74DF-4812-B856-354D04114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4E888C-BAD0-4B1D-9CE0-63FB360F7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6E3BF-FEDE-4399-8DBF-0A3797356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47ACB-2F0F-4287-9E81-BE9F2E94C1BA}" type="datetime1">
              <a:rPr lang="en-US" smtClean="0"/>
              <a:t>5/24/19</a:t>
            </a:fld>
            <a:endParaRPr lang="en-US"/>
          </a:p>
        </p:txBody>
      </p:sp>
      <p:sp>
        <p:nvSpPr>
          <p:cNvPr id="5" name="Footer Placeholder 4">
            <a:extLst>
              <a:ext uri="{FF2B5EF4-FFF2-40B4-BE49-F238E27FC236}">
                <a16:creationId xmlns:a16="http://schemas.microsoft.com/office/drawing/2014/main" id="{97BEC643-0BD5-4E55-A545-6DEF4C39BF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3FAEC-4434-419A-8A07-19BE2CBF4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3A8B8-0320-463C-9CFC-F3F813B668DA}" type="slidenum">
              <a:rPr lang="en-US" smtClean="0"/>
              <a:t>‹#›</a:t>
            </a:fld>
            <a:endParaRPr lang="en-US"/>
          </a:p>
        </p:txBody>
      </p:sp>
    </p:spTree>
    <p:extLst>
      <p:ext uri="{BB962C8B-B14F-4D97-AF65-F5344CB8AC3E}">
        <p14:creationId xmlns:p14="http://schemas.microsoft.com/office/powerpoint/2010/main" val="714517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myracul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smyracula" TargetMode="Externa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3B58A5D8-4359-4B00-8BE4-B17DBC34FD6E}"/>
              </a:ext>
            </a:extLst>
          </p:cNvPr>
          <p:cNvSpPr>
            <a:spLocks/>
          </p:cNvSpPr>
          <p:nvPr/>
        </p:nvSpPr>
        <p:spPr bwMode="auto">
          <a:xfrm>
            <a:off x="-117974" y="-3420"/>
            <a:ext cx="6141548" cy="6300950"/>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32000">
                <a:schemeClr val="accent1">
                  <a:lumMod val="75000"/>
                </a:schemeClr>
              </a:gs>
              <a:gs pos="100000">
                <a:schemeClr val="tx1"/>
              </a:gs>
            </a:gsLst>
            <a:lin ang="30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DF3923D8-5CCE-49B9-BBC5-5A8E533E0F58}"/>
              </a:ext>
            </a:extLst>
          </p:cNvPr>
          <p:cNvSpPr>
            <a:spLocks/>
          </p:cNvSpPr>
          <p:nvPr/>
        </p:nvSpPr>
        <p:spPr bwMode="auto">
          <a:xfrm rot="10800000">
            <a:off x="6758539" y="-1565392"/>
            <a:ext cx="7737588" cy="7724892"/>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bg1"/>
              </a:gs>
              <a:gs pos="53000">
                <a:schemeClr val="accent1">
                  <a:lumMod val="7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Title 1">
            <a:extLst>
              <a:ext uri="{FF2B5EF4-FFF2-40B4-BE49-F238E27FC236}">
                <a16:creationId xmlns:a16="http://schemas.microsoft.com/office/drawing/2014/main" id="{F779989A-8353-49B6-AAD5-C15F2EB1E355}"/>
              </a:ext>
            </a:extLst>
          </p:cNvPr>
          <p:cNvSpPr txBox="1">
            <a:spLocks/>
          </p:cNvSpPr>
          <p:nvPr/>
        </p:nvSpPr>
        <p:spPr>
          <a:xfrm>
            <a:off x="6532106" y="2545250"/>
            <a:ext cx="1684429" cy="307777"/>
          </a:xfrm>
          <a:prstGeom prst="rect">
            <a:avLst/>
          </a:prstGeom>
        </p:spPr>
        <p:txBody>
          <a:bodyPr vert="horz"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222021"/>
                </a:solidFill>
                <a:latin typeface="Century Gothic" panose="020B0502020202020204" pitchFamily="34" charset="0"/>
                <a:ea typeface="Segoe UI" panose="020B0502040204020203" pitchFamily="34" charset="0"/>
                <a:cs typeface="Segoe UI" panose="020B0502040204020203" pitchFamily="34" charset="0"/>
              </a:rPr>
              <a:t>THE SCRUM</a:t>
            </a:r>
          </a:p>
        </p:txBody>
      </p:sp>
      <p:sp>
        <p:nvSpPr>
          <p:cNvPr id="4" name="TextBox 3">
            <a:extLst>
              <a:ext uri="{FF2B5EF4-FFF2-40B4-BE49-F238E27FC236}">
                <a16:creationId xmlns:a16="http://schemas.microsoft.com/office/drawing/2014/main" id="{F2011D1C-C753-364B-9000-D584194C8D14}"/>
              </a:ext>
            </a:extLst>
          </p:cNvPr>
          <p:cNvSpPr txBox="1"/>
          <p:nvPr/>
        </p:nvSpPr>
        <p:spPr>
          <a:xfrm>
            <a:off x="6515416" y="2733829"/>
            <a:ext cx="3964740" cy="1323439"/>
          </a:xfrm>
          <a:prstGeom prst="rect">
            <a:avLst/>
          </a:prstGeom>
          <a:noFill/>
        </p:spPr>
        <p:txBody>
          <a:bodyPr wrap="none" rtlCol="0">
            <a:spAutoFit/>
          </a:bodyPr>
          <a:lstStyle/>
          <a:p>
            <a:r>
              <a:rPr lang="tr-TR" sz="8000" dirty="0"/>
              <a:t>CULTURE</a:t>
            </a:r>
          </a:p>
        </p:txBody>
      </p:sp>
      <p:sp>
        <p:nvSpPr>
          <p:cNvPr id="6" name="TextBox 5">
            <a:extLst>
              <a:ext uri="{FF2B5EF4-FFF2-40B4-BE49-F238E27FC236}">
                <a16:creationId xmlns:a16="http://schemas.microsoft.com/office/drawing/2014/main" id="{283A929C-866E-594C-8010-18725BB44CFE}"/>
              </a:ext>
            </a:extLst>
          </p:cNvPr>
          <p:cNvSpPr txBox="1"/>
          <p:nvPr/>
        </p:nvSpPr>
        <p:spPr>
          <a:xfrm>
            <a:off x="8497786" y="4379348"/>
            <a:ext cx="2215350" cy="646331"/>
          </a:xfrm>
          <a:prstGeom prst="rect">
            <a:avLst/>
          </a:prstGeom>
          <a:noFill/>
        </p:spPr>
        <p:txBody>
          <a:bodyPr wrap="none" rtlCol="0">
            <a:spAutoFit/>
          </a:bodyPr>
          <a:lstStyle/>
          <a:p>
            <a:r>
              <a:rPr lang="tr-TR" b="1" dirty="0"/>
              <a:t>Osman Korcan Andaç</a:t>
            </a:r>
          </a:p>
          <a:p>
            <a:r>
              <a:rPr lang="tr-TR" dirty="0" err="1"/>
              <a:t>lTunes</a:t>
            </a:r>
            <a:r>
              <a:rPr lang="tr-TR" dirty="0"/>
              <a:t> </a:t>
            </a:r>
            <a:r>
              <a:rPr lang="tr-TR" dirty="0" err="1"/>
              <a:t>Tribe</a:t>
            </a:r>
            <a:r>
              <a:rPr lang="tr-TR" dirty="0"/>
              <a:t> - SM</a:t>
            </a:r>
          </a:p>
        </p:txBody>
      </p:sp>
      <p:sp>
        <p:nvSpPr>
          <p:cNvPr id="23" name="TextBox 22">
            <a:extLst>
              <a:ext uri="{FF2B5EF4-FFF2-40B4-BE49-F238E27FC236}">
                <a16:creationId xmlns:a16="http://schemas.microsoft.com/office/drawing/2014/main" id="{454A640D-B6E2-8F42-88B9-020EA6861B9D}"/>
              </a:ext>
            </a:extLst>
          </p:cNvPr>
          <p:cNvSpPr txBox="1"/>
          <p:nvPr/>
        </p:nvSpPr>
        <p:spPr>
          <a:xfrm>
            <a:off x="8497786" y="5020356"/>
            <a:ext cx="2996077" cy="369332"/>
          </a:xfrm>
          <a:prstGeom prst="rect">
            <a:avLst/>
          </a:prstGeom>
          <a:noFill/>
        </p:spPr>
        <p:txBody>
          <a:bodyPr wrap="none" rtlCol="0">
            <a:spAutoFit/>
          </a:bodyPr>
          <a:lstStyle/>
          <a:p>
            <a:r>
              <a:rPr lang="tr-TR" dirty="0">
                <a:hlinkClick r:id="rId3">
                  <a:extLst>
                    <a:ext uri="{A12FA001-AC4F-418D-AE19-62706E023703}">
                      <ahyp:hlinkClr xmlns:ahyp="http://schemas.microsoft.com/office/drawing/2018/hyperlinkcolor" val="tx"/>
                    </a:ext>
                  </a:extLst>
                </a:hlinkClick>
              </a:rPr>
              <a:t>https://github.com/smyracula</a:t>
            </a:r>
            <a:endParaRPr lang="tr-TR" dirty="0"/>
          </a:p>
        </p:txBody>
      </p:sp>
    </p:spTree>
    <p:extLst>
      <p:ext uri="{BB962C8B-B14F-4D97-AF65-F5344CB8AC3E}">
        <p14:creationId xmlns:p14="http://schemas.microsoft.com/office/powerpoint/2010/main" val="302854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2AB904-D5B5-9948-B2FA-EAC5F1905C1A}"/>
              </a:ext>
            </a:extLst>
          </p:cNvPr>
          <p:cNvPicPr>
            <a:picLocks noChangeAspect="1"/>
          </p:cNvPicPr>
          <p:nvPr/>
        </p:nvPicPr>
        <p:blipFill rotWithShape="1">
          <a:blip r:embed="rId3"/>
          <a:srcRect b="6639"/>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solidFill>
                  <a:srgbClr val="FFFFFF"/>
                </a:solidFill>
              </a:rPr>
              <a:pPr>
                <a:spcAft>
                  <a:spcPts val="600"/>
                </a:spcAft>
              </a:pPr>
              <a:t>5/24/19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rgbClr val="FFFFFF"/>
                </a:solidFill>
              </a:rPr>
              <a:pPr>
                <a:spcAft>
                  <a:spcPts val="600"/>
                </a:spcAft>
              </a:pPr>
              <a:t>10</a:t>
            </a:fld>
            <a:endParaRPr lang="en-US" sz="1200">
              <a:solidFill>
                <a:srgbClr val="FFFFFF"/>
              </a:solidFill>
            </a:endParaRPr>
          </a:p>
        </p:txBody>
      </p:sp>
    </p:spTree>
    <p:extLst>
      <p:ext uri="{BB962C8B-B14F-4D97-AF65-F5344CB8AC3E}">
        <p14:creationId xmlns:p14="http://schemas.microsoft.com/office/powerpoint/2010/main" val="2657719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C9E063-2FCB-9E41-A6B8-BD9E4CED7065}"/>
              </a:ext>
            </a:extLst>
          </p:cNvPr>
          <p:cNvSpPr>
            <a:spLocks noGrp="1"/>
          </p:cNvSpPr>
          <p:nvPr>
            <p:ph type="dt" sz="half" idx="10"/>
          </p:nvPr>
        </p:nvSpPr>
        <p:spPr>
          <a:xfrm>
            <a:off x="7717864" y="341916"/>
            <a:ext cx="3108065" cy="314067"/>
          </a:xfrm>
        </p:spPr>
        <p:txBody>
          <a:bodyPr>
            <a:normAutofit/>
          </a:bodyPr>
          <a:lstStyle/>
          <a:p>
            <a:pPr algn="r">
              <a:spcAft>
                <a:spcPts val="600"/>
              </a:spcAft>
            </a:pPr>
            <a:fld id="{213E9384-6FA0-4EFB-9E50-B90B631BDEDA}"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D2EF1A3-53DA-2441-80A8-7B73281B3942}"/>
              </a:ext>
            </a:extLst>
          </p:cNvPr>
          <p:cNvSpPr>
            <a:spLocks noGrp="1"/>
          </p:cNvSpPr>
          <p:nvPr>
            <p:ph idx="1"/>
          </p:nvPr>
        </p:nvSpPr>
        <p:spPr>
          <a:xfrm>
            <a:off x="1031965" y="1645918"/>
            <a:ext cx="10508384" cy="2871289"/>
          </a:xfrm>
        </p:spPr>
        <p:txBody>
          <a:bodyPr anchor="ctr">
            <a:normAutofit/>
          </a:bodyPr>
          <a:lstStyle/>
          <a:p>
            <a:endParaRPr lang="tr-TR" sz="2400" dirty="0">
              <a:solidFill>
                <a:srgbClr val="000000"/>
              </a:solidFill>
            </a:endParaRPr>
          </a:p>
          <a:p>
            <a:pPr marL="0" indent="0">
              <a:buNone/>
            </a:pPr>
            <a:r>
              <a:rPr lang="tr-TR" sz="2400" dirty="0">
                <a:solidFill>
                  <a:srgbClr val="000000"/>
                </a:solidFill>
              </a:rPr>
              <a:t>“</a:t>
            </a:r>
            <a:r>
              <a:rPr lang="tr-TR" sz="2400" dirty="0" err="1">
                <a:solidFill>
                  <a:srgbClr val="000000"/>
                </a:solidFill>
              </a:rPr>
              <a:t>Hierarchies</a:t>
            </a:r>
            <a:r>
              <a:rPr lang="tr-TR" sz="2400" dirty="0">
                <a:solidFill>
                  <a:srgbClr val="000000"/>
                </a:solidFill>
              </a:rPr>
              <a:t> </a:t>
            </a:r>
            <a:r>
              <a:rPr lang="tr-TR" sz="2400" dirty="0" err="1">
                <a:solidFill>
                  <a:srgbClr val="000000"/>
                </a:solidFill>
              </a:rPr>
              <a:t>are</a:t>
            </a:r>
            <a:r>
              <a:rPr lang="tr-TR" sz="2400" dirty="0">
                <a:solidFill>
                  <a:srgbClr val="000000"/>
                </a:solidFill>
              </a:rPr>
              <a:t> </a:t>
            </a:r>
            <a:r>
              <a:rPr lang="tr-TR" sz="2400" dirty="0" err="1">
                <a:solidFill>
                  <a:srgbClr val="000000"/>
                </a:solidFill>
              </a:rPr>
              <a:t>extremely</a:t>
            </a:r>
            <a:r>
              <a:rPr lang="tr-TR" sz="2400" dirty="0">
                <a:solidFill>
                  <a:srgbClr val="000000"/>
                </a:solidFill>
              </a:rPr>
              <a:t> </a:t>
            </a:r>
            <a:r>
              <a:rPr lang="tr-TR" sz="2400" dirty="0" err="1">
                <a:solidFill>
                  <a:srgbClr val="000000"/>
                </a:solidFill>
              </a:rPr>
              <a:t>flat</a:t>
            </a:r>
            <a:r>
              <a:rPr lang="tr-TR" sz="2400" dirty="0">
                <a:solidFill>
                  <a:srgbClr val="000000"/>
                </a:solidFill>
              </a:rPr>
              <a:t> since </a:t>
            </a:r>
            <a:r>
              <a:rPr lang="tr-TR" sz="2400" dirty="0" err="1">
                <a:solidFill>
                  <a:srgbClr val="000000"/>
                </a:solidFill>
              </a:rPr>
              <a:t>the</a:t>
            </a:r>
            <a:r>
              <a:rPr lang="tr-TR" sz="2400" dirty="0">
                <a:solidFill>
                  <a:srgbClr val="000000"/>
                </a:solidFill>
              </a:rPr>
              <a:t> </a:t>
            </a:r>
            <a:r>
              <a:rPr lang="tr-TR" sz="2400" dirty="0" err="1">
                <a:solidFill>
                  <a:srgbClr val="000000"/>
                </a:solidFill>
              </a:rPr>
              <a:t>teams</a:t>
            </a:r>
            <a:r>
              <a:rPr lang="tr-TR" sz="2400" dirty="0">
                <a:solidFill>
                  <a:srgbClr val="000000"/>
                </a:solidFill>
              </a:rPr>
              <a:t> organize </a:t>
            </a:r>
            <a:r>
              <a:rPr lang="tr-TR" sz="2400" dirty="0" err="1">
                <a:solidFill>
                  <a:srgbClr val="000000"/>
                </a:solidFill>
              </a:rPr>
              <a:t>themselves</a:t>
            </a:r>
            <a:r>
              <a:rPr lang="tr-TR" sz="2400" dirty="0">
                <a:solidFill>
                  <a:srgbClr val="000000"/>
                </a:solidFill>
              </a:rPr>
              <a:t> </a:t>
            </a:r>
            <a:r>
              <a:rPr lang="tr-TR" sz="2400" dirty="0" err="1">
                <a:solidFill>
                  <a:srgbClr val="000000"/>
                </a:solidFill>
              </a:rPr>
              <a:t>and</a:t>
            </a:r>
            <a:r>
              <a:rPr lang="tr-TR" sz="2400" dirty="0">
                <a:solidFill>
                  <a:srgbClr val="000000"/>
                </a:solidFill>
              </a:rPr>
              <a:t> </a:t>
            </a:r>
            <a:r>
              <a:rPr lang="tr-TR" sz="2400" dirty="0" err="1">
                <a:solidFill>
                  <a:srgbClr val="000000"/>
                </a:solidFill>
              </a:rPr>
              <a:t>everybody</a:t>
            </a:r>
            <a:r>
              <a:rPr lang="tr-TR" sz="2400" dirty="0">
                <a:solidFill>
                  <a:srgbClr val="000000"/>
                </a:solidFill>
              </a:rPr>
              <a:t> is </a:t>
            </a:r>
            <a:r>
              <a:rPr lang="tr-TR" sz="2400" dirty="0" err="1">
                <a:solidFill>
                  <a:srgbClr val="000000"/>
                </a:solidFill>
              </a:rPr>
              <a:t>actively</a:t>
            </a:r>
            <a:r>
              <a:rPr lang="tr-TR" sz="2400" dirty="0">
                <a:solidFill>
                  <a:srgbClr val="000000"/>
                </a:solidFill>
              </a:rPr>
              <a:t> </a:t>
            </a:r>
            <a:r>
              <a:rPr lang="tr-TR" sz="2400" dirty="0" err="1">
                <a:solidFill>
                  <a:srgbClr val="000000"/>
                </a:solidFill>
              </a:rPr>
              <a:t>collaborating</a:t>
            </a:r>
            <a:r>
              <a:rPr lang="tr-TR" sz="2400" dirty="0">
                <a:solidFill>
                  <a:srgbClr val="000000"/>
                </a:solidFill>
              </a:rPr>
              <a:t> </a:t>
            </a:r>
            <a:r>
              <a:rPr lang="tr-TR" sz="2400" dirty="0" err="1">
                <a:solidFill>
                  <a:srgbClr val="000000"/>
                </a:solidFill>
              </a:rPr>
              <a:t>with</a:t>
            </a:r>
            <a:r>
              <a:rPr lang="tr-TR" sz="2400" dirty="0">
                <a:solidFill>
                  <a:srgbClr val="000000"/>
                </a:solidFill>
              </a:rPr>
              <a:t> </a:t>
            </a:r>
            <a:r>
              <a:rPr lang="tr-TR" sz="2400" dirty="0" err="1">
                <a:solidFill>
                  <a:srgbClr val="000000"/>
                </a:solidFill>
              </a:rPr>
              <a:t>each</a:t>
            </a:r>
            <a:r>
              <a:rPr lang="tr-TR" sz="2400" dirty="0">
                <a:solidFill>
                  <a:srgbClr val="000000"/>
                </a:solidFill>
              </a:rPr>
              <a:t> </a:t>
            </a:r>
            <a:r>
              <a:rPr lang="tr-TR" sz="2400" dirty="0" err="1">
                <a:solidFill>
                  <a:srgbClr val="000000"/>
                </a:solidFill>
              </a:rPr>
              <a:t>other</a:t>
            </a:r>
            <a:r>
              <a:rPr lang="tr-TR" sz="2400" dirty="0">
                <a:solidFill>
                  <a:srgbClr val="000000"/>
                </a:solidFill>
              </a:rPr>
              <a:t>. ” 						      </a:t>
            </a:r>
          </a:p>
          <a:p>
            <a:pPr marL="0" indent="0">
              <a:buNone/>
            </a:pPr>
            <a:r>
              <a:rPr lang="tr-TR" sz="2400" dirty="0">
                <a:solidFill>
                  <a:srgbClr val="000000"/>
                </a:solidFill>
              </a:rPr>
              <a:t>					</a:t>
            </a:r>
          </a:p>
        </p:txBody>
      </p:sp>
      <p:sp>
        <p:nvSpPr>
          <p:cNvPr id="5" name="Slide Number Placeholder 4">
            <a:extLst>
              <a:ext uri="{FF2B5EF4-FFF2-40B4-BE49-F238E27FC236}">
                <a16:creationId xmlns:a16="http://schemas.microsoft.com/office/drawing/2014/main" id="{9B07D215-1A91-3249-97CA-F9ACD997395B}"/>
              </a:ext>
            </a:extLst>
          </p:cNvPr>
          <p:cNvSpPr>
            <a:spLocks noGrp="1"/>
          </p:cNvSpPr>
          <p:nvPr>
            <p:ph type="sldNum" sz="quarter" idx="12"/>
          </p:nvPr>
        </p:nvSpPr>
        <p:spPr>
          <a:xfrm>
            <a:off x="10825930" y="6223702"/>
            <a:ext cx="570728" cy="314067"/>
          </a:xfrm>
        </p:spPr>
        <p:txBody>
          <a:bodyPr>
            <a:normAutofit/>
          </a:bodyPr>
          <a:lstStyle/>
          <a:p>
            <a:pPr>
              <a:spcAft>
                <a:spcPts val="600"/>
              </a:spcAft>
            </a:pPr>
            <a:fld id="{3653A8B8-0320-463C-9CFC-F3F813B668DA}" type="slidenum">
              <a:rPr lang="en-US" sz="1000">
                <a:solidFill>
                  <a:srgbClr val="898989"/>
                </a:solidFill>
              </a:rPr>
              <a:pPr>
                <a:spcAft>
                  <a:spcPts val="600"/>
                </a:spcAft>
              </a:pPr>
              <a:t>11</a:t>
            </a:fld>
            <a:endParaRPr lang="en-US" sz="1000">
              <a:solidFill>
                <a:srgbClr val="898989"/>
              </a:solidFill>
            </a:endParaRPr>
          </a:p>
        </p:txBody>
      </p:sp>
    </p:spTree>
    <p:extLst>
      <p:ext uri="{BB962C8B-B14F-4D97-AF65-F5344CB8AC3E}">
        <p14:creationId xmlns:p14="http://schemas.microsoft.com/office/powerpoint/2010/main" val="79176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8C6382-A7BF-B44C-9AC6-EDD34319CB57}"/>
              </a:ext>
            </a:extLst>
          </p:cNvPr>
          <p:cNvPicPr>
            <a:picLocks noChangeAspect="1"/>
          </p:cNvPicPr>
          <p:nvPr/>
        </p:nvPicPr>
        <p:blipFill rotWithShape="1">
          <a:blip r:embed="rId3"/>
          <a:srcRect t="13466" b="2264"/>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solidFill>
                  <a:srgbClr val="FFFFFF"/>
                </a:solidFill>
              </a:rPr>
              <a:pPr>
                <a:spcAft>
                  <a:spcPts val="600"/>
                </a:spcAft>
              </a:pPr>
              <a:t>5/24/19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rgbClr val="FFFFFF"/>
                </a:solidFill>
              </a:rPr>
              <a:pPr>
                <a:spcAft>
                  <a:spcPts val="600"/>
                </a:spcAft>
              </a:pPr>
              <a:t>12</a:t>
            </a:fld>
            <a:endParaRPr lang="en-US" sz="1200">
              <a:solidFill>
                <a:srgbClr val="FFFFFF"/>
              </a:solidFill>
            </a:endParaRPr>
          </a:p>
        </p:txBody>
      </p:sp>
    </p:spTree>
    <p:extLst>
      <p:ext uri="{BB962C8B-B14F-4D97-AF65-F5344CB8AC3E}">
        <p14:creationId xmlns:p14="http://schemas.microsoft.com/office/powerpoint/2010/main" val="2812740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C9E063-2FCB-9E41-A6B8-BD9E4CED7065}"/>
              </a:ext>
            </a:extLst>
          </p:cNvPr>
          <p:cNvSpPr>
            <a:spLocks noGrp="1"/>
          </p:cNvSpPr>
          <p:nvPr>
            <p:ph type="dt" sz="half" idx="10"/>
          </p:nvPr>
        </p:nvSpPr>
        <p:spPr>
          <a:xfrm>
            <a:off x="7717864" y="341916"/>
            <a:ext cx="3108065" cy="314067"/>
          </a:xfrm>
        </p:spPr>
        <p:txBody>
          <a:bodyPr>
            <a:normAutofit/>
          </a:bodyPr>
          <a:lstStyle/>
          <a:p>
            <a:pPr algn="r">
              <a:spcAft>
                <a:spcPts val="600"/>
              </a:spcAft>
            </a:pPr>
            <a:fld id="{213E9384-6FA0-4EFB-9E50-B90B631BDEDA}"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D2EF1A3-53DA-2441-80A8-7B73281B3942}"/>
              </a:ext>
            </a:extLst>
          </p:cNvPr>
          <p:cNvSpPr>
            <a:spLocks noGrp="1"/>
          </p:cNvSpPr>
          <p:nvPr>
            <p:ph idx="1"/>
          </p:nvPr>
        </p:nvSpPr>
        <p:spPr>
          <a:xfrm>
            <a:off x="1031965" y="1645918"/>
            <a:ext cx="10508384" cy="2871289"/>
          </a:xfrm>
        </p:spPr>
        <p:txBody>
          <a:bodyPr anchor="ctr">
            <a:normAutofit/>
          </a:bodyPr>
          <a:lstStyle/>
          <a:p>
            <a:endParaRPr lang="tr-TR" sz="2400" dirty="0">
              <a:solidFill>
                <a:srgbClr val="000000"/>
              </a:solidFill>
            </a:endParaRPr>
          </a:p>
          <a:p>
            <a:pPr marL="0" indent="0">
              <a:buNone/>
            </a:pPr>
            <a:r>
              <a:rPr lang="tr-TR" sz="2400" dirty="0">
                <a:solidFill>
                  <a:srgbClr val="000000"/>
                </a:solidFill>
              </a:rPr>
              <a:t>“Management is not </a:t>
            </a:r>
            <a:r>
              <a:rPr lang="tr-TR" sz="2400" dirty="0" err="1">
                <a:solidFill>
                  <a:srgbClr val="000000"/>
                </a:solidFill>
              </a:rPr>
              <a:t>the</a:t>
            </a:r>
            <a:r>
              <a:rPr lang="tr-TR" sz="2400" dirty="0">
                <a:solidFill>
                  <a:srgbClr val="000000"/>
                </a:solidFill>
              </a:rPr>
              <a:t> </a:t>
            </a:r>
            <a:r>
              <a:rPr lang="tr-TR" sz="2400" dirty="0" err="1">
                <a:solidFill>
                  <a:srgbClr val="000000"/>
                </a:solidFill>
              </a:rPr>
              <a:t>primary</a:t>
            </a:r>
            <a:r>
              <a:rPr lang="tr-TR" sz="2400" dirty="0">
                <a:solidFill>
                  <a:srgbClr val="000000"/>
                </a:solidFill>
              </a:rPr>
              <a:t> </a:t>
            </a:r>
            <a:r>
              <a:rPr lang="tr-TR" sz="2400" dirty="0" err="1">
                <a:solidFill>
                  <a:srgbClr val="000000"/>
                </a:solidFill>
              </a:rPr>
              <a:t>source</a:t>
            </a:r>
            <a:r>
              <a:rPr lang="tr-TR" sz="2400" dirty="0">
                <a:solidFill>
                  <a:srgbClr val="000000"/>
                </a:solidFill>
              </a:rPr>
              <a:t> of </a:t>
            </a:r>
            <a:r>
              <a:rPr lang="tr-TR" sz="2400" dirty="0" err="1">
                <a:solidFill>
                  <a:srgbClr val="000000"/>
                </a:solidFill>
              </a:rPr>
              <a:t>feedback</a:t>
            </a:r>
            <a:r>
              <a:rPr lang="tr-TR" sz="2400" dirty="0">
                <a:solidFill>
                  <a:srgbClr val="000000"/>
                </a:solidFill>
              </a:rPr>
              <a:t> </a:t>
            </a:r>
            <a:r>
              <a:rPr lang="tr-TR" sz="2400" dirty="0" err="1">
                <a:solidFill>
                  <a:srgbClr val="000000"/>
                </a:solidFill>
              </a:rPr>
              <a:t>to</a:t>
            </a:r>
            <a:r>
              <a:rPr lang="tr-TR" sz="2400" dirty="0">
                <a:solidFill>
                  <a:srgbClr val="000000"/>
                </a:solidFill>
              </a:rPr>
              <a:t> </a:t>
            </a:r>
            <a:r>
              <a:rPr lang="tr-TR" sz="2400" dirty="0" err="1">
                <a:solidFill>
                  <a:srgbClr val="000000"/>
                </a:solidFill>
              </a:rPr>
              <a:t>the</a:t>
            </a:r>
            <a:r>
              <a:rPr lang="tr-TR" sz="2400" dirty="0">
                <a:solidFill>
                  <a:srgbClr val="000000"/>
                </a:solidFill>
              </a:rPr>
              <a:t> </a:t>
            </a:r>
            <a:r>
              <a:rPr lang="tr-TR" sz="2400" dirty="0" err="1">
                <a:solidFill>
                  <a:srgbClr val="000000"/>
                </a:solidFill>
              </a:rPr>
              <a:t>individual</a:t>
            </a:r>
            <a:r>
              <a:rPr lang="tr-TR" sz="2400" dirty="0">
                <a:solidFill>
                  <a:srgbClr val="000000"/>
                </a:solidFill>
              </a:rPr>
              <a:t> </a:t>
            </a:r>
            <a:r>
              <a:rPr lang="tr-TR" sz="2400" dirty="0" err="1">
                <a:solidFill>
                  <a:srgbClr val="000000"/>
                </a:solidFill>
              </a:rPr>
              <a:t>employee</a:t>
            </a:r>
            <a:r>
              <a:rPr lang="tr-TR" sz="2400" dirty="0">
                <a:solidFill>
                  <a:srgbClr val="000000"/>
                </a:solidFill>
              </a:rPr>
              <a:t>” 						      </a:t>
            </a:r>
          </a:p>
          <a:p>
            <a:pPr marL="0" indent="0">
              <a:buNone/>
            </a:pPr>
            <a:r>
              <a:rPr lang="tr-TR" sz="2400" dirty="0">
                <a:solidFill>
                  <a:srgbClr val="000000"/>
                </a:solidFill>
              </a:rPr>
              <a:t>					        </a:t>
            </a:r>
            <a:r>
              <a:rPr lang="tr-TR" sz="2400" dirty="0" err="1">
                <a:solidFill>
                  <a:srgbClr val="000000"/>
                </a:solidFill>
              </a:rPr>
              <a:t>The</a:t>
            </a:r>
            <a:r>
              <a:rPr lang="tr-TR" sz="2400" dirty="0">
                <a:solidFill>
                  <a:srgbClr val="000000"/>
                </a:solidFill>
              </a:rPr>
              <a:t> </a:t>
            </a:r>
            <a:r>
              <a:rPr lang="tr-TR" sz="2400" dirty="0" err="1">
                <a:solidFill>
                  <a:srgbClr val="000000"/>
                </a:solidFill>
              </a:rPr>
              <a:t>Scrum</a:t>
            </a:r>
            <a:r>
              <a:rPr lang="tr-TR" sz="2400" dirty="0">
                <a:solidFill>
                  <a:srgbClr val="000000"/>
                </a:solidFill>
              </a:rPr>
              <a:t> </a:t>
            </a:r>
            <a:r>
              <a:rPr lang="tr-TR" sz="2400" dirty="0" err="1">
                <a:solidFill>
                  <a:srgbClr val="000000"/>
                </a:solidFill>
              </a:rPr>
              <a:t>Culture</a:t>
            </a:r>
            <a:r>
              <a:rPr lang="tr-TR" sz="2400" dirty="0">
                <a:solidFill>
                  <a:srgbClr val="000000"/>
                </a:solidFill>
              </a:rPr>
              <a:t> - Dominik </a:t>
            </a:r>
            <a:r>
              <a:rPr lang="tr-TR" sz="2400" dirty="0" err="1">
                <a:solidFill>
                  <a:srgbClr val="000000"/>
                </a:solidFill>
              </a:rPr>
              <a:t>Maximini</a:t>
            </a:r>
            <a:endParaRPr lang="tr-TR" sz="2400" dirty="0">
              <a:solidFill>
                <a:srgbClr val="000000"/>
              </a:solidFill>
            </a:endParaRPr>
          </a:p>
        </p:txBody>
      </p:sp>
      <p:sp>
        <p:nvSpPr>
          <p:cNvPr id="5" name="Slide Number Placeholder 4">
            <a:extLst>
              <a:ext uri="{FF2B5EF4-FFF2-40B4-BE49-F238E27FC236}">
                <a16:creationId xmlns:a16="http://schemas.microsoft.com/office/drawing/2014/main" id="{9B07D215-1A91-3249-97CA-F9ACD997395B}"/>
              </a:ext>
            </a:extLst>
          </p:cNvPr>
          <p:cNvSpPr>
            <a:spLocks noGrp="1"/>
          </p:cNvSpPr>
          <p:nvPr>
            <p:ph type="sldNum" sz="quarter" idx="12"/>
          </p:nvPr>
        </p:nvSpPr>
        <p:spPr>
          <a:xfrm>
            <a:off x="10825930" y="6223702"/>
            <a:ext cx="570728" cy="314067"/>
          </a:xfrm>
        </p:spPr>
        <p:txBody>
          <a:bodyPr>
            <a:normAutofit/>
          </a:bodyPr>
          <a:lstStyle/>
          <a:p>
            <a:pPr>
              <a:spcAft>
                <a:spcPts val="600"/>
              </a:spcAft>
            </a:pPr>
            <a:fld id="{3653A8B8-0320-463C-9CFC-F3F813B668DA}" type="slidenum">
              <a:rPr lang="en-US" sz="1000">
                <a:solidFill>
                  <a:srgbClr val="898989"/>
                </a:solidFill>
              </a:rPr>
              <a:pPr>
                <a:spcAft>
                  <a:spcPts val="600"/>
                </a:spcAft>
              </a:pPr>
              <a:t>13</a:t>
            </a:fld>
            <a:endParaRPr lang="en-US" sz="1000">
              <a:solidFill>
                <a:srgbClr val="898989"/>
              </a:solidFill>
            </a:endParaRPr>
          </a:p>
        </p:txBody>
      </p:sp>
    </p:spTree>
    <p:extLst>
      <p:ext uri="{BB962C8B-B14F-4D97-AF65-F5344CB8AC3E}">
        <p14:creationId xmlns:p14="http://schemas.microsoft.com/office/powerpoint/2010/main" val="346571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C0F5A-E89B-E94F-A288-E5B4662784A6}"/>
              </a:ext>
            </a:extLst>
          </p:cNvPr>
          <p:cNvPicPr>
            <a:picLocks noChangeAspect="1"/>
          </p:cNvPicPr>
          <p:nvPr/>
        </p:nvPicPr>
        <p:blipFill rotWithShape="1">
          <a:blip r:embed="rId3"/>
          <a:srcRect l="3441" r="7670"/>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solidFill>
                  <a:srgbClr val="FFFFFF"/>
                </a:solidFill>
              </a:rPr>
              <a:pPr>
                <a:spcAft>
                  <a:spcPts val="600"/>
                </a:spcAft>
              </a:pPr>
              <a:t>5/24/19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rgbClr val="FFFFFF"/>
                </a:solidFill>
              </a:rPr>
              <a:pPr>
                <a:spcAft>
                  <a:spcPts val="600"/>
                </a:spcAft>
              </a:pPr>
              <a:t>14</a:t>
            </a:fld>
            <a:endParaRPr lang="en-US" sz="1200">
              <a:solidFill>
                <a:srgbClr val="FFFFFF"/>
              </a:solidFill>
            </a:endParaRPr>
          </a:p>
        </p:txBody>
      </p:sp>
    </p:spTree>
    <p:extLst>
      <p:ext uri="{BB962C8B-B14F-4D97-AF65-F5344CB8AC3E}">
        <p14:creationId xmlns:p14="http://schemas.microsoft.com/office/powerpoint/2010/main" val="237879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CCED9-DF40-5742-8915-4C39D053231A}"/>
              </a:ext>
            </a:extLst>
          </p:cNvPr>
          <p:cNvPicPr>
            <a:picLocks noChangeAspect="1"/>
          </p:cNvPicPr>
          <p:nvPr/>
        </p:nvPicPr>
        <p:blipFill rotWithShape="1">
          <a:blip r:embed="rId3"/>
          <a:srcRect l="8222" r="8223" b="1"/>
          <a:stretch/>
        </p:blipFill>
        <p:spPr>
          <a:xfrm>
            <a:off x="132806" y="954630"/>
            <a:ext cx="10252166" cy="5766845"/>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213E9384-6FA0-4EFB-9E50-B90B631BDEDA}" type="datetime1">
              <a:rPr lang="en-US">
                <a:solidFill>
                  <a:srgbClr val="FFFFFF"/>
                </a:solidFill>
              </a:rPr>
              <a:pPr>
                <a:spcAft>
                  <a:spcPts val="600"/>
                </a:spcAft>
                <a:defRPr/>
              </a:pPr>
              <a:t>5/24/19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3653A8B8-0320-463C-9CFC-F3F813B668DA}" type="slidenum">
              <a:rPr lang="en-US" sz="1200">
                <a:solidFill>
                  <a:srgbClr val="FFFFFF"/>
                </a:solidFill>
              </a:rPr>
              <a:pPr>
                <a:lnSpc>
                  <a:spcPct val="90000"/>
                </a:lnSpc>
                <a:spcAft>
                  <a:spcPts val="600"/>
                </a:spcAft>
                <a:defRPr/>
              </a:pPr>
              <a:t>15</a:t>
            </a:fld>
            <a:endParaRPr lang="en-US" sz="1200">
              <a:solidFill>
                <a:srgbClr val="FFFFFF"/>
              </a:solidFill>
            </a:endParaRPr>
          </a:p>
        </p:txBody>
      </p:sp>
      <p:sp>
        <p:nvSpPr>
          <p:cNvPr id="6" name="TextBox 5">
            <a:extLst>
              <a:ext uri="{FF2B5EF4-FFF2-40B4-BE49-F238E27FC236}">
                <a16:creationId xmlns:a16="http://schemas.microsoft.com/office/drawing/2014/main" id="{EE38F4EE-3F36-AC40-9EC4-6DD4A90846E8}"/>
              </a:ext>
            </a:extLst>
          </p:cNvPr>
          <p:cNvSpPr txBox="1"/>
          <p:nvPr/>
        </p:nvSpPr>
        <p:spPr>
          <a:xfrm>
            <a:off x="433136" y="5091762"/>
            <a:ext cx="7834193" cy="1264588"/>
          </a:xfrm>
          <a:prstGeom prst="rect">
            <a:avLst/>
          </a:prstGeom>
        </p:spPr>
        <p:txBody>
          <a:bodyPr vert="horz" lIns="91440" tIns="45720" rIns="91440" bIns="45720" rtlCol="0" anchor="ctr">
            <a:normAutofit/>
          </a:bodyPr>
          <a:lstStyle/>
          <a:p>
            <a:pPr algn="r">
              <a:lnSpc>
                <a:spcPct val="90000"/>
              </a:lnSpc>
              <a:spcBef>
                <a:spcPct val="0"/>
              </a:spcBef>
              <a:spcAft>
                <a:spcPts val="600"/>
              </a:spcAft>
            </a:pPr>
            <a:endParaRPr lang="en-US" sz="6000" dirty="0">
              <a:latin typeface="+mj-lt"/>
              <a:ea typeface="+mj-ea"/>
              <a:cs typeface="+mj-cs"/>
            </a:endParaRPr>
          </a:p>
        </p:txBody>
      </p:sp>
      <p:sp>
        <p:nvSpPr>
          <p:cNvPr id="7" name="TextBox 6">
            <a:extLst>
              <a:ext uri="{FF2B5EF4-FFF2-40B4-BE49-F238E27FC236}">
                <a16:creationId xmlns:a16="http://schemas.microsoft.com/office/drawing/2014/main" id="{1967AB6C-6027-314B-998A-63734988AB24}"/>
              </a:ext>
            </a:extLst>
          </p:cNvPr>
          <p:cNvSpPr txBox="1"/>
          <p:nvPr/>
        </p:nvSpPr>
        <p:spPr>
          <a:xfrm>
            <a:off x="838200" y="136525"/>
            <a:ext cx="11662953" cy="677108"/>
          </a:xfrm>
          <a:prstGeom prst="rect">
            <a:avLst/>
          </a:prstGeom>
          <a:noFill/>
        </p:spPr>
        <p:txBody>
          <a:bodyPr wrap="square" rtlCol="0">
            <a:spAutoFit/>
          </a:bodyPr>
          <a:lstStyle/>
          <a:p>
            <a:r>
              <a:rPr lang="tr-TR" sz="3800" b="1" dirty="0"/>
              <a:t>F     U     C     K 		O     V    E    R     T     I     M     E     !</a:t>
            </a:r>
          </a:p>
        </p:txBody>
      </p:sp>
    </p:spTree>
    <p:extLst>
      <p:ext uri="{BB962C8B-B14F-4D97-AF65-F5344CB8AC3E}">
        <p14:creationId xmlns:p14="http://schemas.microsoft.com/office/powerpoint/2010/main" val="3784601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D92EF-22AA-9A4A-BA63-D0B90FE0930F}"/>
              </a:ext>
            </a:extLst>
          </p:cNvPr>
          <p:cNvPicPr>
            <a:picLocks noChangeAspect="1"/>
          </p:cNvPicPr>
          <p:nvPr/>
        </p:nvPicPr>
        <p:blipFill>
          <a:blip r:embed="rId3"/>
          <a:stretch>
            <a:fillRect/>
          </a:stretch>
        </p:blipFill>
        <p:spPr>
          <a:xfrm>
            <a:off x="1726536" y="643466"/>
            <a:ext cx="8738928" cy="5571067"/>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pPr>
                <a:spcAft>
                  <a:spcPts val="600"/>
                </a:spcAft>
              </a:pPr>
              <a:t>5/24/19</a:t>
            </a:fld>
            <a:endParaRPr lang="en-US"/>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chemeClr val="tx1">
                    <a:tint val="75000"/>
                  </a:schemeClr>
                </a:solidFill>
              </a:rPr>
              <a:pPr>
                <a:spcAft>
                  <a:spcPts val="600"/>
                </a:spcAft>
              </a:pPr>
              <a:t>16</a:t>
            </a:fld>
            <a:endParaRPr lang="en-US" sz="1200">
              <a:solidFill>
                <a:schemeClr val="tx1">
                  <a:tint val="75000"/>
                </a:schemeClr>
              </a:solidFill>
            </a:endParaRPr>
          </a:p>
        </p:txBody>
      </p:sp>
    </p:spTree>
    <p:extLst>
      <p:ext uri="{BB962C8B-B14F-4D97-AF65-F5344CB8AC3E}">
        <p14:creationId xmlns:p14="http://schemas.microsoft.com/office/powerpoint/2010/main" val="301725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a:extLst>
              <a:ext uri="{FF2B5EF4-FFF2-40B4-BE49-F238E27FC236}">
                <a16:creationId xmlns:a16="http://schemas.microsoft.com/office/drawing/2014/main" id="{07B12D5F-C091-4E4F-97DD-B1A87A7996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729" y="643466"/>
            <a:ext cx="6006542" cy="5571067"/>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pPr>
                <a:spcAft>
                  <a:spcPts val="600"/>
                </a:spcAft>
              </a:pPr>
              <a:t>5/24/19</a:t>
            </a:fld>
            <a:endParaRPr lang="en-US"/>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chemeClr val="tx1">
                    <a:tint val="75000"/>
                  </a:schemeClr>
                </a:solidFill>
              </a:rPr>
              <a:pPr>
                <a:spcAft>
                  <a:spcPts val="600"/>
                </a:spcAft>
              </a:pPr>
              <a:t>17</a:t>
            </a:fld>
            <a:endParaRPr lang="en-US" sz="1200">
              <a:solidFill>
                <a:schemeClr val="tx1">
                  <a:tint val="75000"/>
                </a:schemeClr>
              </a:solidFill>
            </a:endParaRPr>
          </a:p>
        </p:txBody>
      </p:sp>
    </p:spTree>
    <p:extLst>
      <p:ext uri="{BB962C8B-B14F-4D97-AF65-F5344CB8AC3E}">
        <p14:creationId xmlns:p14="http://schemas.microsoft.com/office/powerpoint/2010/main" val="196111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68727C-405A-374B-A835-06701D2FC17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100" kern="1200">
                <a:solidFill>
                  <a:srgbClr val="FFFFFF"/>
                </a:solidFill>
                <a:latin typeface="+mj-lt"/>
                <a:ea typeface="+mj-ea"/>
                <a:cs typeface="+mj-cs"/>
              </a:rPr>
              <a:t>Organizational impact categories</a:t>
            </a:r>
          </a:p>
        </p:txBody>
      </p:sp>
      <p:sp>
        <p:nvSpPr>
          <p:cNvPr id="3" name="Date Placeholder 2">
            <a:extLst>
              <a:ext uri="{FF2B5EF4-FFF2-40B4-BE49-F238E27FC236}">
                <a16:creationId xmlns:a16="http://schemas.microsoft.com/office/drawing/2014/main" id="{696E3E8B-57F6-F448-8E73-346C60745E3D}"/>
              </a:ext>
            </a:extLst>
          </p:cNvPr>
          <p:cNvSpPr>
            <a:spLocks noGrp="1"/>
          </p:cNvSpPr>
          <p:nvPr>
            <p:ph type="dt" sz="half" idx="10"/>
          </p:nvPr>
        </p:nvSpPr>
        <p:spPr>
          <a:xfrm>
            <a:off x="7554138" y="6223702"/>
            <a:ext cx="3108065" cy="314067"/>
          </a:xfrm>
        </p:spPr>
        <p:txBody>
          <a:bodyPr vert="horz" lIns="91440" tIns="45720" rIns="91440" bIns="45720" rtlCol="0" anchor="ctr">
            <a:normAutofit/>
          </a:bodyPr>
          <a:lstStyle/>
          <a:p>
            <a:pPr algn="r">
              <a:spcAft>
                <a:spcPts val="600"/>
              </a:spcAft>
            </a:pPr>
            <a:fld id="{487751A2-2BC0-4E00-8216-3EF31B62D6CF}" type="datetime1">
              <a:rPr lang="en-US" sz="1000">
                <a:solidFill>
                  <a:srgbClr val="898989"/>
                </a:solidFill>
              </a:rPr>
              <a:pPr algn="r">
                <a:spcAft>
                  <a:spcPts val="600"/>
                </a:spcAft>
              </a:pPr>
              <a:t>5/24/19</a:t>
            </a:fld>
            <a:endParaRPr lang="en-US" sz="1000">
              <a:solidFill>
                <a:srgbClr val="898989"/>
              </a:solidFill>
            </a:endParaRPr>
          </a:p>
        </p:txBody>
      </p:sp>
      <p:sp>
        <p:nvSpPr>
          <p:cNvPr id="4" name="Slide Number Placeholder 3">
            <a:extLst>
              <a:ext uri="{FF2B5EF4-FFF2-40B4-BE49-F238E27FC236}">
                <a16:creationId xmlns:a16="http://schemas.microsoft.com/office/drawing/2014/main" id="{ED1A81CF-AE33-ED4A-9878-0D315635022C}"/>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3653A8B8-0320-463C-9CFC-F3F813B668DA}" type="slidenum">
              <a:rPr lang="en-US" sz="1000">
                <a:solidFill>
                  <a:srgbClr val="898989"/>
                </a:solidFill>
              </a:rPr>
              <a:pPr>
                <a:spcAft>
                  <a:spcPts val="600"/>
                </a:spcAft>
              </a:pPr>
              <a:t>18</a:t>
            </a:fld>
            <a:endParaRPr lang="en-US" sz="1000">
              <a:solidFill>
                <a:srgbClr val="898989"/>
              </a:solidFill>
            </a:endParaRPr>
          </a:p>
        </p:txBody>
      </p:sp>
    </p:spTree>
    <p:extLst>
      <p:ext uri="{BB962C8B-B14F-4D97-AF65-F5344CB8AC3E}">
        <p14:creationId xmlns:p14="http://schemas.microsoft.com/office/powerpoint/2010/main" val="1148424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3700" kern="1200">
                <a:solidFill>
                  <a:srgbClr val="FFFFFF"/>
                </a:solidFill>
                <a:latin typeface="+mj-lt"/>
                <a:ea typeface="+mj-ea"/>
                <a:cs typeface="+mj-cs"/>
              </a:rPr>
              <a:t>Management style and leadership</a:t>
            </a:r>
            <a:br>
              <a:rPr lang="en-US" sz="3700" kern="1200">
                <a:solidFill>
                  <a:srgbClr val="FFFFFF"/>
                </a:solidFill>
                <a:latin typeface="+mj-lt"/>
                <a:ea typeface="+mj-ea"/>
                <a:cs typeface="+mj-cs"/>
              </a:rPr>
            </a:br>
            <a:endParaRPr lang="en-US" sz="3700" kern="120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Involving and democratic</a:t>
            </a:r>
          </a:p>
          <a:p>
            <a:pPr marL="0"/>
            <a:r>
              <a:rPr lang="en-US" sz="2400" dirty="0">
                <a:solidFill>
                  <a:srgbClr val="000000"/>
                </a:solidFill>
              </a:rPr>
              <a:t>Management provides clear vision and strategy</a:t>
            </a:r>
          </a:p>
          <a:p>
            <a:pPr marL="0"/>
            <a:r>
              <a:rPr lang="en-US" sz="2400" dirty="0">
                <a:solidFill>
                  <a:srgbClr val="000000"/>
                </a:solidFill>
              </a:rPr>
              <a:t>They are a role model in living the values</a:t>
            </a:r>
          </a:p>
          <a:p>
            <a:pPr marL="0"/>
            <a:r>
              <a:rPr lang="en-US" sz="2400" dirty="0">
                <a:solidFill>
                  <a:srgbClr val="000000"/>
                </a:solidFill>
              </a:rPr>
              <a:t>Management acts as partner of the employees</a:t>
            </a:r>
          </a:p>
          <a:p>
            <a:pPr marL="0"/>
            <a:r>
              <a:rPr lang="en-US" sz="2400" dirty="0">
                <a:solidFill>
                  <a:srgbClr val="000000"/>
                </a:solidFill>
              </a:rPr>
              <a:t>They champion change necessary for the Scrum Culture</a:t>
            </a:r>
          </a:p>
          <a:p>
            <a:pPr marL="0"/>
            <a:r>
              <a:rPr lang="en-US" sz="2400" dirty="0">
                <a:solidFill>
                  <a:srgbClr val="000000"/>
                </a:solidFill>
              </a:rPr>
              <a:t>Leaders live and protect the spirit of the Scrum Culture</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19</a:t>
            </a:fld>
            <a:endParaRPr lang="en-US" sz="900">
              <a:solidFill>
                <a:srgbClr val="898989"/>
              </a:solidFill>
            </a:endParaRPr>
          </a:p>
        </p:txBody>
      </p:sp>
    </p:spTree>
    <p:extLst>
      <p:ext uri="{BB962C8B-B14F-4D97-AF65-F5344CB8AC3E}">
        <p14:creationId xmlns:p14="http://schemas.microsoft.com/office/powerpoint/2010/main" val="578739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83ED461E-8F23-E844-9F82-3CB5F3AD0E1C}"/>
              </a:ext>
            </a:extLst>
          </p:cNvPr>
          <p:cNvSpPr>
            <a:spLocks noGrp="1"/>
          </p:cNvSpPr>
          <p:nvPr>
            <p:ph idx="1"/>
          </p:nvPr>
        </p:nvSpPr>
        <p:spPr/>
        <p:txBody>
          <a:bodyPr/>
          <a:lstStyle/>
          <a:p>
            <a:endParaRPr lang="tr-TR"/>
          </a:p>
        </p:txBody>
      </p:sp>
      <p:sp>
        <p:nvSpPr>
          <p:cNvPr id="4" name="Date Placeholder 3">
            <a:extLst>
              <a:ext uri="{FF2B5EF4-FFF2-40B4-BE49-F238E27FC236}">
                <a16:creationId xmlns:a16="http://schemas.microsoft.com/office/drawing/2014/main" id="{BDC9E063-2FCB-9E41-A6B8-BD9E4CED7065}"/>
              </a:ext>
            </a:extLst>
          </p:cNvPr>
          <p:cNvSpPr>
            <a:spLocks noGrp="1"/>
          </p:cNvSpPr>
          <p:nvPr>
            <p:ph type="dt" sz="half" idx="10"/>
          </p:nvPr>
        </p:nvSpPr>
        <p:spPr/>
        <p:txBody>
          <a:bodyPr/>
          <a:lstStyle/>
          <a:p>
            <a:fld id="{213E9384-6FA0-4EFB-9E50-B90B631BDEDA}" type="datetime1">
              <a:rPr lang="en-US" smtClean="0"/>
              <a:pPr/>
              <a:t>5/24/19</a:t>
            </a:fld>
            <a:endParaRPr lang="en-US"/>
          </a:p>
        </p:txBody>
      </p:sp>
      <p:sp>
        <p:nvSpPr>
          <p:cNvPr id="5" name="Slide Number Placeholder 4">
            <a:extLst>
              <a:ext uri="{FF2B5EF4-FFF2-40B4-BE49-F238E27FC236}">
                <a16:creationId xmlns:a16="http://schemas.microsoft.com/office/drawing/2014/main" id="{9B07D215-1A91-3249-97CA-F9ACD997395B}"/>
              </a:ext>
            </a:extLst>
          </p:cNvPr>
          <p:cNvSpPr>
            <a:spLocks noGrp="1"/>
          </p:cNvSpPr>
          <p:nvPr>
            <p:ph type="sldNum" sz="quarter" idx="12"/>
          </p:nvPr>
        </p:nvSpPr>
        <p:spPr/>
        <p:txBody>
          <a:bodyPr/>
          <a:lstStyle/>
          <a:p>
            <a:fld id="{3653A8B8-0320-463C-9CFC-F3F813B668DA}" type="slidenum">
              <a:rPr lang="en-US" smtClean="0"/>
              <a:pPr/>
              <a:t>2</a:t>
            </a:fld>
            <a:endParaRPr lang="en-US" dirty="0"/>
          </a:p>
        </p:txBody>
      </p:sp>
      <p:pic>
        <p:nvPicPr>
          <p:cNvPr id="7" name="Picture 6">
            <a:extLst>
              <a:ext uri="{FF2B5EF4-FFF2-40B4-BE49-F238E27FC236}">
                <a16:creationId xmlns:a16="http://schemas.microsoft.com/office/drawing/2014/main" id="{2DE968B6-BFD4-5042-8EF3-55226A1764FD}"/>
              </a:ext>
            </a:extLst>
          </p:cNvPr>
          <p:cNvPicPr>
            <a:picLocks noChangeAspect="1"/>
          </p:cNvPicPr>
          <p:nvPr/>
        </p:nvPicPr>
        <p:blipFill>
          <a:blip r:embed="rId3"/>
          <a:stretch>
            <a:fillRect/>
          </a:stretch>
        </p:blipFill>
        <p:spPr>
          <a:xfrm>
            <a:off x="5425440" y="73478"/>
            <a:ext cx="7158446" cy="3355522"/>
          </a:xfrm>
          <a:prstGeom prst="rect">
            <a:avLst/>
          </a:prstGeom>
        </p:spPr>
      </p:pic>
      <p:pic>
        <p:nvPicPr>
          <p:cNvPr id="6" name="Picture 5">
            <a:extLst>
              <a:ext uri="{FF2B5EF4-FFF2-40B4-BE49-F238E27FC236}">
                <a16:creationId xmlns:a16="http://schemas.microsoft.com/office/drawing/2014/main" id="{ABF35EA6-EA14-834C-9D8B-4E2B09B03D93}"/>
              </a:ext>
            </a:extLst>
          </p:cNvPr>
          <p:cNvPicPr>
            <a:picLocks noChangeAspect="1"/>
          </p:cNvPicPr>
          <p:nvPr/>
        </p:nvPicPr>
        <p:blipFill>
          <a:blip r:embed="rId4"/>
          <a:stretch>
            <a:fillRect/>
          </a:stretch>
        </p:blipFill>
        <p:spPr>
          <a:xfrm>
            <a:off x="0" y="851180"/>
            <a:ext cx="6226048" cy="2918460"/>
          </a:xfrm>
          <a:prstGeom prst="rect">
            <a:avLst/>
          </a:prstGeom>
        </p:spPr>
      </p:pic>
      <p:pic>
        <p:nvPicPr>
          <p:cNvPr id="8" name="Picture 7">
            <a:extLst>
              <a:ext uri="{FF2B5EF4-FFF2-40B4-BE49-F238E27FC236}">
                <a16:creationId xmlns:a16="http://schemas.microsoft.com/office/drawing/2014/main" id="{DA9D61F1-0ACD-1B43-9223-D3BFB8AB5976}"/>
              </a:ext>
            </a:extLst>
          </p:cNvPr>
          <p:cNvPicPr>
            <a:picLocks noChangeAspect="1"/>
          </p:cNvPicPr>
          <p:nvPr/>
        </p:nvPicPr>
        <p:blipFill>
          <a:blip r:embed="rId5"/>
          <a:stretch>
            <a:fillRect/>
          </a:stretch>
        </p:blipFill>
        <p:spPr>
          <a:xfrm>
            <a:off x="399288" y="3550846"/>
            <a:ext cx="5363464" cy="2805504"/>
          </a:xfrm>
          <a:prstGeom prst="rect">
            <a:avLst/>
          </a:prstGeom>
        </p:spPr>
      </p:pic>
      <p:sp>
        <p:nvSpPr>
          <p:cNvPr id="18" name="TextBox 17">
            <a:extLst>
              <a:ext uri="{FF2B5EF4-FFF2-40B4-BE49-F238E27FC236}">
                <a16:creationId xmlns:a16="http://schemas.microsoft.com/office/drawing/2014/main" id="{4ABFDC08-3CDA-4B41-AD96-0D2D7F9D6EB0}"/>
              </a:ext>
            </a:extLst>
          </p:cNvPr>
          <p:cNvSpPr txBox="1"/>
          <p:nvPr/>
        </p:nvSpPr>
        <p:spPr>
          <a:xfrm>
            <a:off x="4482927" y="4044556"/>
            <a:ext cx="2996077" cy="369332"/>
          </a:xfrm>
          <a:prstGeom prst="rect">
            <a:avLst/>
          </a:prstGeom>
          <a:noFill/>
        </p:spPr>
        <p:txBody>
          <a:bodyPr wrap="none" rtlCol="0">
            <a:spAutoFit/>
          </a:bodyPr>
          <a:lstStyle/>
          <a:p>
            <a:r>
              <a:rPr lang="tr-TR" dirty="0">
                <a:solidFill>
                  <a:schemeClr val="bg1"/>
                </a:solidFill>
                <a:hlinkClick r:id="rId6">
                  <a:extLst>
                    <a:ext uri="{A12FA001-AC4F-418D-AE19-62706E023703}">
                      <ahyp:hlinkClr xmlns:ahyp="http://schemas.microsoft.com/office/drawing/2018/hyperlinkcolor" val="tx"/>
                    </a:ext>
                  </a:extLst>
                </a:hlinkClick>
              </a:rPr>
              <a:t>https://github.com/smyracula</a:t>
            </a:r>
            <a:endParaRPr lang="tr-TR" dirty="0">
              <a:solidFill>
                <a:schemeClr val="bg1"/>
              </a:solidFill>
            </a:endParaRPr>
          </a:p>
        </p:txBody>
      </p:sp>
    </p:spTree>
    <p:extLst>
      <p:ext uri="{BB962C8B-B14F-4D97-AF65-F5344CB8AC3E}">
        <p14:creationId xmlns:p14="http://schemas.microsoft.com/office/powerpoint/2010/main" val="1377906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3700" dirty="0">
                <a:solidFill>
                  <a:srgbClr val="FFFFFF"/>
                </a:solidFill>
              </a:rPr>
              <a:t>Decision making</a:t>
            </a:r>
            <a:br>
              <a:rPr lang="en-US" sz="3700" kern="1200" dirty="0">
                <a:solidFill>
                  <a:srgbClr val="FFFFFF"/>
                </a:solidFill>
                <a:latin typeface="+mj-lt"/>
                <a:ea typeface="+mj-ea"/>
                <a:cs typeface="+mj-cs"/>
              </a:rPr>
            </a:br>
            <a:endParaRPr lang="en-US" sz="3700"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People who are affected make decisions</a:t>
            </a:r>
          </a:p>
          <a:p>
            <a:pPr marL="0"/>
            <a:r>
              <a:rPr lang="en-US" sz="2400" dirty="0">
                <a:solidFill>
                  <a:srgbClr val="000000"/>
                </a:solidFill>
              </a:rPr>
              <a:t>Broad empowerment</a:t>
            </a:r>
          </a:p>
          <a:p>
            <a:pPr marL="0"/>
            <a:r>
              <a:rPr lang="en-US" sz="2400" dirty="0">
                <a:solidFill>
                  <a:srgbClr val="000000"/>
                </a:solidFill>
              </a:rPr>
              <a:t>Teams decide, not individuals</a:t>
            </a:r>
          </a:p>
          <a:p>
            <a:pPr marL="0"/>
            <a:r>
              <a:rPr lang="en-US" sz="2400" dirty="0">
                <a:solidFill>
                  <a:srgbClr val="000000"/>
                </a:solidFill>
              </a:rPr>
              <a:t>What they decide stands</a:t>
            </a:r>
          </a:p>
          <a:p>
            <a:pPr marL="0"/>
            <a:r>
              <a:rPr lang="en-US" sz="2400" dirty="0">
                <a:solidFill>
                  <a:srgbClr val="000000"/>
                </a:solidFill>
              </a:rPr>
              <a:t>Decisions can be re-assessed with new information</a:t>
            </a:r>
          </a:p>
          <a:p>
            <a:pPr marL="0"/>
            <a:r>
              <a:rPr lang="en-US" sz="2400" dirty="0">
                <a:solidFill>
                  <a:srgbClr val="000000"/>
                </a:solidFill>
              </a:rPr>
              <a:t>Democratic process</a:t>
            </a:r>
          </a:p>
          <a:p>
            <a:pPr marL="0"/>
            <a:r>
              <a:rPr lang="en-US" sz="2400" dirty="0">
                <a:solidFill>
                  <a:srgbClr val="000000"/>
                </a:solidFill>
              </a:rPr>
              <a:t>Consensus is not always needed”</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20</a:t>
            </a:fld>
            <a:endParaRPr lang="en-US" sz="900">
              <a:solidFill>
                <a:srgbClr val="898989"/>
              </a:solidFill>
            </a:endParaRPr>
          </a:p>
        </p:txBody>
      </p:sp>
    </p:spTree>
    <p:extLst>
      <p:ext uri="{BB962C8B-B14F-4D97-AF65-F5344CB8AC3E}">
        <p14:creationId xmlns:p14="http://schemas.microsoft.com/office/powerpoint/2010/main" val="1790509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3700" dirty="0">
                <a:solidFill>
                  <a:srgbClr val="FFFFFF"/>
                </a:solidFill>
              </a:rPr>
              <a:t>Cadence and speed</a:t>
            </a:r>
            <a:br>
              <a:rPr lang="en-US" sz="3700" kern="1200" dirty="0">
                <a:solidFill>
                  <a:srgbClr val="FFFFFF"/>
                </a:solidFill>
                <a:latin typeface="+mj-lt"/>
                <a:ea typeface="+mj-ea"/>
                <a:cs typeface="+mj-cs"/>
              </a:rPr>
            </a:br>
            <a:endParaRPr lang="en-US" sz="3700"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Speedy and circular</a:t>
            </a:r>
          </a:p>
          <a:p>
            <a:pPr marL="0"/>
            <a:r>
              <a:rPr lang="en-US" sz="2400" dirty="0">
                <a:solidFill>
                  <a:srgbClr val="000000"/>
                </a:solidFill>
              </a:rPr>
              <a:t>Constant change is welcomed</a:t>
            </a:r>
          </a:p>
          <a:p>
            <a:pPr marL="0"/>
            <a:r>
              <a:rPr lang="en-US" sz="2400" dirty="0">
                <a:solidFill>
                  <a:srgbClr val="000000"/>
                </a:solidFill>
              </a:rPr>
              <a:t>Short iterations in all processes</a:t>
            </a:r>
          </a:p>
          <a:p>
            <a:pPr marL="0"/>
            <a:r>
              <a:rPr lang="en-US" sz="2400" dirty="0">
                <a:solidFill>
                  <a:srgbClr val="000000"/>
                </a:solidFill>
              </a:rPr>
              <a:t>One standard iteration has to be enough</a:t>
            </a:r>
          </a:p>
          <a:p>
            <a:pPr marL="0"/>
            <a:r>
              <a:rPr lang="en-US" sz="2400" dirty="0">
                <a:solidFill>
                  <a:srgbClr val="000000"/>
                </a:solidFill>
              </a:rPr>
              <a:t>Interaction with one’s boss every iteration</a:t>
            </a:r>
          </a:p>
          <a:p>
            <a:pPr marL="0"/>
            <a:r>
              <a:rPr lang="en-US" sz="2400" dirty="0">
                <a:solidFill>
                  <a:srgbClr val="000000"/>
                </a:solidFill>
              </a:rPr>
              <a:t>This is the heartbeat of the Scrum Culture</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21</a:t>
            </a:fld>
            <a:endParaRPr lang="en-US" sz="900">
              <a:solidFill>
                <a:srgbClr val="898989"/>
              </a:solidFill>
            </a:endParaRPr>
          </a:p>
        </p:txBody>
      </p:sp>
    </p:spTree>
    <p:extLst>
      <p:ext uri="{BB962C8B-B14F-4D97-AF65-F5344CB8AC3E}">
        <p14:creationId xmlns:p14="http://schemas.microsoft.com/office/powerpoint/2010/main" val="1899321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rPr>
              <a:t>Planning</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Only solutions to simple problems can be planned</a:t>
            </a:r>
          </a:p>
          <a:p>
            <a:pPr marL="0"/>
            <a:r>
              <a:rPr lang="en-US" sz="2400" dirty="0">
                <a:solidFill>
                  <a:srgbClr val="000000"/>
                </a:solidFill>
              </a:rPr>
              <a:t>Solutions to complex problems cannot be planned</a:t>
            </a:r>
          </a:p>
          <a:p>
            <a:pPr marL="0"/>
            <a:r>
              <a:rPr lang="en-US" sz="2400" dirty="0">
                <a:solidFill>
                  <a:srgbClr val="000000"/>
                </a:solidFill>
              </a:rPr>
              <a:t>Solutions evolve empirically</a:t>
            </a:r>
          </a:p>
          <a:p>
            <a:pPr marL="0"/>
            <a:r>
              <a:rPr lang="en-US" sz="2400" dirty="0">
                <a:solidFill>
                  <a:srgbClr val="000000"/>
                </a:solidFill>
              </a:rPr>
              <a:t>No long-term predictive plans can be adhered to</a:t>
            </a:r>
          </a:p>
          <a:p>
            <a:pPr marL="0"/>
            <a:r>
              <a:rPr lang="en-US" sz="2400" dirty="0">
                <a:solidFill>
                  <a:srgbClr val="000000"/>
                </a:solidFill>
              </a:rPr>
              <a:t>Certainty is impossible</a:t>
            </a:r>
          </a:p>
          <a:p>
            <a:pPr marL="0"/>
            <a:r>
              <a:rPr lang="en-US" sz="2400" dirty="0">
                <a:solidFill>
                  <a:srgbClr val="000000"/>
                </a:solidFill>
              </a:rPr>
              <a:t>Fix-price projects should be avoided</a:t>
            </a:r>
          </a:p>
          <a:p>
            <a:pPr marL="0"/>
            <a:r>
              <a:rPr lang="en-US" sz="2400" dirty="0">
                <a:solidFill>
                  <a:srgbClr val="000000"/>
                </a:solidFill>
              </a:rPr>
              <a:t>Budgeting for iterations, not years</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22</a:t>
            </a:fld>
            <a:endParaRPr lang="en-US" sz="900">
              <a:solidFill>
                <a:srgbClr val="898989"/>
              </a:solidFill>
            </a:endParaRPr>
          </a:p>
        </p:txBody>
      </p:sp>
    </p:spTree>
    <p:extLst>
      <p:ext uri="{BB962C8B-B14F-4D97-AF65-F5344CB8AC3E}">
        <p14:creationId xmlns:p14="http://schemas.microsoft.com/office/powerpoint/2010/main" val="203008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rPr>
              <a:t>Focus on productivity</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400" dirty="0">
                <a:solidFill>
                  <a:srgbClr val="000000"/>
                </a:solidFill>
              </a:rPr>
              <a:t>Effectiveness is more important than efficiency</a:t>
            </a:r>
          </a:p>
          <a:p>
            <a:pPr marL="0"/>
            <a:r>
              <a:rPr lang="en-US" sz="2400" dirty="0">
                <a:solidFill>
                  <a:srgbClr val="000000"/>
                </a:solidFill>
              </a:rPr>
              <a:t>Productivity of the whole system is more important than individual productivity</a:t>
            </a:r>
          </a:p>
          <a:p>
            <a:pPr marL="0"/>
            <a:r>
              <a:rPr lang="en-US" sz="2400" dirty="0">
                <a:solidFill>
                  <a:srgbClr val="000000"/>
                </a:solidFill>
              </a:rPr>
              <a:t>It is never planned for a 100 % workload. 70–80 % is enough</a:t>
            </a:r>
          </a:p>
          <a:p>
            <a:pPr marL="0"/>
            <a:r>
              <a:rPr lang="en-US" sz="2400" dirty="0">
                <a:solidFill>
                  <a:srgbClr val="000000"/>
                </a:solidFill>
              </a:rPr>
              <a:t>Generalists with special expertise are preferred to one-topic experts</a:t>
            </a:r>
          </a:p>
          <a:p>
            <a:pPr marL="0"/>
            <a:r>
              <a:rPr lang="en-US" sz="2400" dirty="0">
                <a:solidFill>
                  <a:srgbClr val="000000"/>
                </a:solidFill>
              </a:rPr>
              <a:t>Minimize risk of absence</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23</a:t>
            </a:fld>
            <a:endParaRPr lang="en-US" sz="900">
              <a:solidFill>
                <a:srgbClr val="898989"/>
              </a:solidFill>
            </a:endParaRPr>
          </a:p>
        </p:txBody>
      </p:sp>
    </p:spTree>
    <p:extLst>
      <p:ext uri="{BB962C8B-B14F-4D97-AF65-F5344CB8AC3E}">
        <p14:creationId xmlns:p14="http://schemas.microsoft.com/office/powerpoint/2010/main" val="1394179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rPr>
              <a:t>Soft factors</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lnSpcReduction="10000"/>
          </a:bodyPr>
          <a:lstStyle/>
          <a:p>
            <a:pPr marL="0"/>
            <a:r>
              <a:rPr lang="en-US" sz="2400" dirty="0">
                <a:solidFill>
                  <a:srgbClr val="000000"/>
                </a:solidFill>
              </a:rPr>
              <a:t>Strong focus on people</a:t>
            </a:r>
          </a:p>
          <a:p>
            <a:pPr marL="0"/>
            <a:r>
              <a:rPr lang="en-US" sz="2400" dirty="0">
                <a:solidFill>
                  <a:srgbClr val="000000"/>
                </a:solidFill>
              </a:rPr>
              <a:t>People and resources are two different things</a:t>
            </a:r>
          </a:p>
          <a:p>
            <a:pPr marL="0"/>
            <a:r>
              <a:rPr lang="en-US" sz="2400" dirty="0">
                <a:solidFill>
                  <a:srgbClr val="000000"/>
                </a:solidFill>
              </a:rPr>
              <a:t>Collocation</a:t>
            </a:r>
          </a:p>
          <a:p>
            <a:pPr marL="0"/>
            <a:r>
              <a:rPr lang="en-US" sz="2400" dirty="0">
                <a:solidFill>
                  <a:srgbClr val="000000"/>
                </a:solidFill>
              </a:rPr>
              <a:t>Teams are empowered to shape their environment</a:t>
            </a:r>
          </a:p>
          <a:p>
            <a:pPr marL="0"/>
            <a:r>
              <a:rPr lang="en-US" sz="2400" dirty="0">
                <a:solidFill>
                  <a:srgbClr val="000000"/>
                </a:solidFill>
              </a:rPr>
              <a:t>Teams are kept constant</a:t>
            </a:r>
          </a:p>
          <a:p>
            <a:pPr marL="0"/>
            <a:r>
              <a:rPr lang="en-US" sz="2400" dirty="0">
                <a:solidFill>
                  <a:srgbClr val="000000"/>
                </a:solidFill>
              </a:rPr>
              <a:t>The emotional well-being of employees is cared for</a:t>
            </a:r>
          </a:p>
          <a:p>
            <a:pPr marL="0"/>
            <a:r>
              <a:rPr lang="en-US" sz="2400" dirty="0">
                <a:solidFill>
                  <a:srgbClr val="000000"/>
                </a:solidFill>
              </a:rPr>
              <a:t>Changes are discussed prior to introduction</a:t>
            </a:r>
          </a:p>
          <a:p>
            <a:pPr marL="0"/>
            <a:r>
              <a:rPr lang="en-US" sz="2400" dirty="0">
                <a:solidFill>
                  <a:srgbClr val="000000"/>
                </a:solidFill>
              </a:rPr>
              <a:t>Facilitators are always available</a:t>
            </a:r>
          </a:p>
          <a:p>
            <a:pPr marL="0"/>
            <a:r>
              <a:rPr lang="en-US" sz="2400" dirty="0">
                <a:solidFill>
                  <a:srgbClr val="000000"/>
                </a:solidFill>
              </a:rPr>
              <a:t>People make the organization breathe</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24</a:t>
            </a:fld>
            <a:endParaRPr lang="en-US" sz="900">
              <a:solidFill>
                <a:srgbClr val="898989"/>
              </a:solidFill>
            </a:endParaRPr>
          </a:p>
        </p:txBody>
      </p:sp>
    </p:spTree>
    <p:extLst>
      <p:ext uri="{BB962C8B-B14F-4D97-AF65-F5344CB8AC3E}">
        <p14:creationId xmlns:p14="http://schemas.microsoft.com/office/powerpoint/2010/main" val="2029926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dirty="0">
                <a:solidFill>
                  <a:srgbClr val="FFFFFF"/>
                </a:solidFill>
              </a:rPr>
              <a:t>Hierarchy</a:t>
            </a: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200" dirty="0">
                <a:solidFill>
                  <a:srgbClr val="000000"/>
                </a:solidFill>
              </a:rPr>
              <a:t>Hierarchies are largely obsolete</a:t>
            </a:r>
          </a:p>
          <a:p>
            <a:pPr marL="0"/>
            <a:r>
              <a:rPr lang="en-US" sz="2200" dirty="0">
                <a:solidFill>
                  <a:srgbClr val="000000"/>
                </a:solidFill>
              </a:rPr>
              <a:t>People talk and think for themselves</a:t>
            </a:r>
          </a:p>
          <a:p>
            <a:pPr marL="0"/>
            <a:r>
              <a:rPr lang="en-US" sz="2200" dirty="0">
                <a:solidFill>
                  <a:srgbClr val="000000"/>
                </a:solidFill>
              </a:rPr>
              <a:t>Line management cares for their individual employees</a:t>
            </a:r>
          </a:p>
          <a:p>
            <a:pPr marL="0"/>
            <a:r>
              <a:rPr lang="en-US" sz="2200" dirty="0">
                <a:solidFill>
                  <a:srgbClr val="000000"/>
                </a:solidFill>
              </a:rPr>
              <a:t>Career means personal development, not rising through the ranks</a:t>
            </a:r>
          </a:p>
          <a:p>
            <a:pPr marL="0"/>
            <a:r>
              <a:rPr lang="en-US" sz="2200" dirty="0">
                <a:solidFill>
                  <a:srgbClr val="000000"/>
                </a:solidFill>
              </a:rPr>
              <a:t>Career might also mean participating in a more important project</a:t>
            </a:r>
          </a:p>
          <a:p>
            <a:pPr marL="0"/>
            <a:r>
              <a:rPr lang="en-US" sz="2200" dirty="0">
                <a:solidFill>
                  <a:srgbClr val="000000"/>
                </a:solidFill>
              </a:rPr>
              <a:t>Everybody on a team is equal</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25</a:t>
            </a:fld>
            <a:endParaRPr lang="en-US" sz="900">
              <a:solidFill>
                <a:srgbClr val="898989"/>
              </a:solidFill>
            </a:endParaRPr>
          </a:p>
        </p:txBody>
      </p:sp>
    </p:spTree>
    <p:extLst>
      <p:ext uri="{BB962C8B-B14F-4D97-AF65-F5344CB8AC3E}">
        <p14:creationId xmlns:p14="http://schemas.microsoft.com/office/powerpoint/2010/main" val="3573416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DB2F96-DEB7-9544-86F8-6B1B85B85585}"/>
              </a:ext>
            </a:extLst>
          </p:cNvPr>
          <p:cNvSpPr>
            <a:spLocks noGrp="1"/>
          </p:cNvSpPr>
          <p:nvPr>
            <p:ph type="title"/>
          </p:nvPr>
        </p:nvSpPr>
        <p:spPr>
          <a:xfrm>
            <a:off x="640079" y="2053641"/>
            <a:ext cx="4036424" cy="2760098"/>
          </a:xfrm>
        </p:spPr>
        <p:txBody>
          <a:bodyPr vert="horz" lIns="91440" tIns="45720" rIns="91440" bIns="45720" rtlCol="0" anchor="ctr">
            <a:normAutofit/>
          </a:bodyPr>
          <a:lstStyle/>
          <a:p>
            <a:r>
              <a:rPr lang="en-US" dirty="0">
                <a:solidFill>
                  <a:srgbClr val="FFFFFF"/>
                </a:solidFill>
              </a:rPr>
              <a:t>Organizational structure</a:t>
            </a:r>
            <a:endParaRPr lang="en-US" kern="1200" dirty="0">
              <a:solidFill>
                <a:srgbClr val="FFFFFF"/>
              </a:solidFill>
              <a:latin typeface="+mj-lt"/>
              <a:ea typeface="+mj-ea"/>
              <a:cs typeface="+mj-cs"/>
            </a:endParaRPr>
          </a:p>
        </p:txBody>
      </p:sp>
      <p:sp>
        <p:nvSpPr>
          <p:cNvPr id="5" name="Date Placeholder 4">
            <a:extLst>
              <a:ext uri="{FF2B5EF4-FFF2-40B4-BE49-F238E27FC236}">
                <a16:creationId xmlns:a16="http://schemas.microsoft.com/office/drawing/2014/main" id="{DBBFA39B-2DBF-2547-9B84-6D6EB4617373}"/>
              </a:ext>
            </a:extLst>
          </p:cNvPr>
          <p:cNvSpPr>
            <a:spLocks noGrp="1"/>
          </p:cNvSpPr>
          <p:nvPr>
            <p:ph type="dt" sz="half" idx="10"/>
          </p:nvPr>
        </p:nvSpPr>
        <p:spPr>
          <a:xfrm>
            <a:off x="7717864" y="341916"/>
            <a:ext cx="3108065" cy="314067"/>
          </a:xfrm>
        </p:spPr>
        <p:txBody>
          <a:bodyPr vert="horz" lIns="91440" tIns="45720" rIns="91440" bIns="45720" rtlCol="0" anchor="ctr">
            <a:normAutofit/>
          </a:bodyPr>
          <a:lstStyle/>
          <a:p>
            <a:pPr algn="r">
              <a:spcAft>
                <a:spcPts val="600"/>
              </a:spcAft>
            </a:pPr>
            <a:fld id="{694042C2-33C1-4A29-B87F-A82A49FE9EA9}" type="datetime1">
              <a:rPr lang="en-US" sz="1000">
                <a:solidFill>
                  <a:srgbClr val="898989"/>
                </a:solidFill>
              </a:rPr>
              <a:pPr algn="r">
                <a:spcAft>
                  <a:spcPts val="600"/>
                </a:spcAft>
              </a:pPr>
              <a:t>5/24/19</a:t>
            </a:fld>
            <a:endParaRPr lang="en-US" sz="1000">
              <a:solidFill>
                <a:srgbClr val="898989"/>
              </a:solidFill>
            </a:endParaRPr>
          </a:p>
        </p:txBody>
      </p:sp>
      <p:sp>
        <p:nvSpPr>
          <p:cNvPr id="3" name="Content Placeholder 2">
            <a:extLst>
              <a:ext uri="{FF2B5EF4-FFF2-40B4-BE49-F238E27FC236}">
                <a16:creationId xmlns:a16="http://schemas.microsoft.com/office/drawing/2014/main" id="{BEF1F0A6-0A41-A849-9074-5A5389DC9428}"/>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a:r>
              <a:rPr lang="en-US" sz="2200" dirty="0">
                <a:solidFill>
                  <a:srgbClr val="000000"/>
                </a:solidFill>
              </a:rPr>
              <a:t>No pyramid of people</a:t>
            </a:r>
          </a:p>
          <a:p>
            <a:pPr marL="0"/>
            <a:r>
              <a:rPr lang="en-US" sz="2200" dirty="0">
                <a:solidFill>
                  <a:srgbClr val="000000"/>
                </a:solidFill>
              </a:rPr>
              <a:t>No pillars of functions</a:t>
            </a:r>
          </a:p>
          <a:p>
            <a:pPr marL="0"/>
            <a:r>
              <a:rPr lang="en-US" sz="2200" dirty="0">
                <a:solidFill>
                  <a:srgbClr val="000000"/>
                </a:solidFill>
              </a:rPr>
              <a:t>Small (&lt;150 people) cells of product-focused cross-functional teams work closely together</a:t>
            </a:r>
          </a:p>
          <a:p>
            <a:pPr marL="0"/>
            <a:r>
              <a:rPr lang="en-US" sz="2200" dirty="0">
                <a:solidFill>
                  <a:srgbClr val="000000"/>
                </a:solidFill>
              </a:rPr>
              <a:t>Management protects the teams like a cell wall</a:t>
            </a:r>
          </a:p>
          <a:p>
            <a:pPr marL="0"/>
            <a:r>
              <a:rPr lang="en-US" sz="2200" dirty="0">
                <a:solidFill>
                  <a:srgbClr val="000000"/>
                </a:solidFill>
              </a:rPr>
              <a:t>Communication and collaboration happens directly between the teams of different cells</a:t>
            </a:r>
          </a:p>
          <a:p>
            <a:pPr marL="0"/>
            <a:r>
              <a:rPr lang="en-US" sz="2200" dirty="0">
                <a:solidFill>
                  <a:srgbClr val="000000"/>
                </a:solidFill>
              </a:rPr>
              <a:t>All cells pursue the same organizational vision</a:t>
            </a:r>
          </a:p>
          <a:p>
            <a:pPr marL="0"/>
            <a:r>
              <a:rPr lang="en-US" sz="2200" dirty="0">
                <a:solidFill>
                  <a:srgbClr val="000000"/>
                </a:solidFill>
              </a:rPr>
              <a:t>Central functions may exist but do not dictate decisions</a:t>
            </a:r>
          </a:p>
        </p:txBody>
      </p:sp>
      <p:sp>
        <p:nvSpPr>
          <p:cNvPr id="6" name="Slide Number Placeholder 5">
            <a:extLst>
              <a:ext uri="{FF2B5EF4-FFF2-40B4-BE49-F238E27FC236}">
                <a16:creationId xmlns:a16="http://schemas.microsoft.com/office/drawing/2014/main" id="{B24A55E3-2128-3E45-B9B9-C3CB88829EAB}"/>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pPr>
            <a:fld id="{3653A8B8-0320-463C-9CFC-F3F813B668DA}" type="slidenum">
              <a:rPr lang="en-US" sz="900">
                <a:solidFill>
                  <a:srgbClr val="898989"/>
                </a:solidFill>
              </a:rPr>
              <a:pPr>
                <a:lnSpc>
                  <a:spcPct val="90000"/>
                </a:lnSpc>
                <a:spcAft>
                  <a:spcPts val="600"/>
                </a:spcAft>
              </a:pPr>
              <a:t>26</a:t>
            </a:fld>
            <a:endParaRPr lang="en-US" sz="900">
              <a:solidFill>
                <a:srgbClr val="898989"/>
              </a:solidFill>
            </a:endParaRPr>
          </a:p>
        </p:txBody>
      </p:sp>
    </p:spTree>
    <p:extLst>
      <p:ext uri="{BB962C8B-B14F-4D97-AF65-F5344CB8AC3E}">
        <p14:creationId xmlns:p14="http://schemas.microsoft.com/office/powerpoint/2010/main" val="196681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749147" y="720198"/>
            <a:ext cx="10642302"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References</a:t>
            </a:r>
          </a:p>
        </p:txBody>
      </p:sp>
      <p:sp>
        <p:nvSpPr>
          <p:cNvPr id="23" name="Rectangle 22">
            <a:extLst>
              <a:ext uri="{FF2B5EF4-FFF2-40B4-BE49-F238E27FC236}">
                <a16:creationId xmlns:a16="http://schemas.microsoft.com/office/drawing/2014/main" id="{C63B2F05-B9A4-42FA-9DE1-4E4B120E90EB}"/>
              </a:ext>
            </a:extLst>
          </p:cNvPr>
          <p:cNvSpPr/>
          <p:nvPr/>
        </p:nvSpPr>
        <p:spPr>
          <a:xfrm>
            <a:off x="749147" y="1535894"/>
            <a:ext cx="10642302" cy="215444"/>
          </a:xfrm>
          <a:prstGeom prst="rect">
            <a:avLst/>
          </a:prstGeom>
        </p:spPr>
        <p:txBody>
          <a:bodyPr wrap="square" lIns="0" tIns="0" rIns="0" bIns="0">
            <a:spAutoFit/>
          </a:bodyPr>
          <a:lstStyle/>
          <a:p>
            <a:pPr lvl="0">
              <a:defRPr/>
            </a:pPr>
            <a:r>
              <a:rPr lang="en-US" sz="1400" dirty="0">
                <a:solidFill>
                  <a:srgbClr val="083D65"/>
                </a:solidFill>
              </a:rPr>
              <a:t>3. Succeeding with Agile - Mike Cohn </a:t>
            </a: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42DB617-A491-DD4E-AC10-79238C7BD8F7}"/>
              </a:ext>
            </a:extLst>
          </p:cNvPr>
          <p:cNvSpPr/>
          <p:nvPr/>
        </p:nvSpPr>
        <p:spPr>
          <a:xfrm>
            <a:off x="749147" y="1907485"/>
            <a:ext cx="10642302" cy="215444"/>
          </a:xfrm>
          <a:prstGeom prst="rect">
            <a:avLst/>
          </a:prstGeom>
        </p:spPr>
        <p:txBody>
          <a:bodyPr wrap="square" lIns="0" tIns="0" rIns="0" bIns="0">
            <a:spAutoFit/>
          </a:bodyPr>
          <a:lstStyle/>
          <a:p>
            <a:pPr lvl="0">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5</a:t>
            </a:r>
            <a:r>
              <a:rPr lang="en-US" sz="1400" dirty="0">
                <a:solidFill>
                  <a:srgbClr val="083D65"/>
                </a:solidFill>
              </a:rPr>
              <a:t>. The Corporate Culture Survival Guide </a:t>
            </a:r>
            <a:r>
              <a:rPr lang="tr-TR" sz="1400" dirty="0">
                <a:solidFill>
                  <a:srgbClr val="083D65"/>
                </a:solidFill>
              </a:rPr>
              <a:t>- Edgar H. </a:t>
            </a:r>
            <a:r>
              <a:rPr lang="tr-TR" sz="1400" dirty="0" err="1">
                <a:solidFill>
                  <a:srgbClr val="083D65"/>
                </a:solidFill>
              </a:rPr>
              <a:t>Schein</a:t>
            </a:r>
            <a:endParaRPr lang="en-US" sz="1400" dirty="0">
              <a:solidFill>
                <a:srgbClr val="083D65"/>
              </a:solidFill>
            </a:endParaRPr>
          </a:p>
        </p:txBody>
      </p:sp>
      <p:sp>
        <p:nvSpPr>
          <p:cNvPr id="5" name="Rectangle 4">
            <a:extLst>
              <a:ext uri="{FF2B5EF4-FFF2-40B4-BE49-F238E27FC236}">
                <a16:creationId xmlns:a16="http://schemas.microsoft.com/office/drawing/2014/main" id="{63F98F70-373D-DB4D-A2C0-B7F9845E4570}"/>
              </a:ext>
            </a:extLst>
          </p:cNvPr>
          <p:cNvSpPr/>
          <p:nvPr/>
        </p:nvSpPr>
        <p:spPr>
          <a:xfrm>
            <a:off x="749147" y="2279076"/>
            <a:ext cx="10642302" cy="215444"/>
          </a:xfrm>
          <a:prstGeom prst="rect">
            <a:avLst/>
          </a:prstGeom>
        </p:spPr>
        <p:txBody>
          <a:bodyPr wrap="square" lIns="0" tIns="0" rIns="0" bIns="0">
            <a:spAutoFit/>
          </a:bodyPr>
          <a:lstStyle/>
          <a:p>
            <a:pPr lvl="0">
              <a:defRPr/>
            </a:pPr>
            <a:r>
              <a:rPr lang="en-US" sz="1400" dirty="0">
                <a:solidFill>
                  <a:srgbClr val="083D65"/>
                </a:solidFill>
                <a:latin typeface="Calibri" panose="020F0502020204030204"/>
              </a:rPr>
              <a:t>12</a:t>
            </a:r>
            <a:r>
              <a:rPr lang="en-US" sz="1400" dirty="0">
                <a:solidFill>
                  <a:srgbClr val="083D65"/>
                </a:solidFill>
              </a:rPr>
              <a:t>. The Scrum Culture - Dominik </a:t>
            </a:r>
            <a:r>
              <a:rPr lang="en-US" sz="1400" dirty="0" err="1">
                <a:solidFill>
                  <a:srgbClr val="083D65"/>
                </a:solidFill>
              </a:rPr>
              <a:t>Maximini</a:t>
            </a:r>
            <a:endParaRPr lang="en-US" sz="1400" dirty="0">
              <a:solidFill>
                <a:srgbClr val="083D65"/>
              </a:solidFill>
            </a:endParaRPr>
          </a:p>
        </p:txBody>
      </p:sp>
      <p:sp>
        <p:nvSpPr>
          <p:cNvPr id="6" name="Rectangle 5">
            <a:extLst>
              <a:ext uri="{FF2B5EF4-FFF2-40B4-BE49-F238E27FC236}">
                <a16:creationId xmlns:a16="http://schemas.microsoft.com/office/drawing/2014/main" id="{147A3B4D-4740-F449-B8E6-A1C0441BBC68}"/>
              </a:ext>
            </a:extLst>
          </p:cNvPr>
          <p:cNvSpPr/>
          <p:nvPr/>
        </p:nvSpPr>
        <p:spPr>
          <a:xfrm>
            <a:off x="774849" y="2650667"/>
            <a:ext cx="10642302" cy="215444"/>
          </a:xfrm>
          <a:prstGeom prst="rect">
            <a:avLst/>
          </a:prstGeom>
        </p:spPr>
        <p:txBody>
          <a:bodyPr wrap="square" lIns="0" tIns="0" rIns="0" bIns="0">
            <a:spAutoFit/>
          </a:bodyPr>
          <a:lstStyle/>
          <a:p>
            <a:pPr lvl="0">
              <a:defRPr/>
            </a:pPr>
            <a:r>
              <a:rPr lang="en-US" sz="1400" dirty="0">
                <a:solidFill>
                  <a:srgbClr val="083D65"/>
                </a:solidFill>
                <a:latin typeface="Calibri" panose="020F0502020204030204"/>
              </a:rPr>
              <a:t>27</a:t>
            </a:r>
            <a:r>
              <a:rPr lang="en-US" sz="1400" dirty="0">
                <a:solidFill>
                  <a:srgbClr val="083D65"/>
                </a:solidFill>
              </a:rPr>
              <a:t>. Leading change – John Kotter</a:t>
            </a:r>
          </a:p>
        </p:txBody>
      </p:sp>
    </p:spTree>
    <p:extLst>
      <p:ext uri="{BB962C8B-B14F-4D97-AF65-F5344CB8AC3E}">
        <p14:creationId xmlns:p14="http://schemas.microsoft.com/office/powerpoint/2010/main" val="1500773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B163B9CA-B626-4FC8-9BEA-AD5062A97125}"/>
              </a:ext>
            </a:extLst>
          </p:cNvPr>
          <p:cNvSpPr>
            <a:spLocks/>
          </p:cNvSpPr>
          <p:nvPr/>
        </p:nvSpPr>
        <p:spPr bwMode="auto">
          <a:xfrm flipH="1">
            <a:off x="3149600" y="-2419093"/>
            <a:ext cx="9042400" cy="9277092"/>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0">
                <a:srgbClr val="0DA7FF"/>
              </a:gs>
              <a:gs pos="71000">
                <a:schemeClr val="accent1">
                  <a:lumMod val="7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0EEE9969-D21B-4551-854D-C6F52627DDBF}"/>
              </a:ext>
            </a:extLst>
          </p:cNvPr>
          <p:cNvSpPr>
            <a:spLocks/>
          </p:cNvSpPr>
          <p:nvPr/>
        </p:nvSpPr>
        <p:spPr bwMode="auto">
          <a:xfrm flipV="1">
            <a:off x="0" y="2219453"/>
            <a:ext cx="6299200" cy="6462693"/>
          </a:xfrm>
          <a:custGeom>
            <a:avLst/>
            <a:gdLst>
              <a:gd name="T0" fmla="*/ 687 w 1433"/>
              <a:gd name="T1" fmla="*/ 1323 h 1472"/>
              <a:gd name="T2" fmla="*/ 0 w 1433"/>
              <a:gd name="T3" fmla="*/ 1472 h 1472"/>
              <a:gd name="T4" fmla="*/ 0 w 1433"/>
              <a:gd name="T5" fmla="*/ 0 h 1472"/>
              <a:gd name="T6" fmla="*/ 106 w 1433"/>
              <a:gd name="T7" fmla="*/ 0 h 1472"/>
              <a:gd name="T8" fmla="*/ 116 w 1433"/>
              <a:gd name="T9" fmla="*/ 23 h 1472"/>
              <a:gd name="T10" fmla="*/ 317 w 1433"/>
              <a:gd name="T11" fmla="*/ 182 h 1472"/>
              <a:gd name="T12" fmla="*/ 612 w 1433"/>
              <a:gd name="T13" fmla="*/ 234 h 1472"/>
              <a:gd name="T14" fmla="*/ 1414 w 1433"/>
              <a:gd name="T15" fmla="*/ 763 h 1472"/>
              <a:gd name="T16" fmla="*/ 687 w 1433"/>
              <a:gd name="T17" fmla="*/ 132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472">
                <a:moveTo>
                  <a:pt x="687" y="1323"/>
                </a:moveTo>
                <a:cubicBezTo>
                  <a:pt x="247" y="1226"/>
                  <a:pt x="0" y="1472"/>
                  <a:pt x="0" y="1472"/>
                </a:cubicBezTo>
                <a:cubicBezTo>
                  <a:pt x="0" y="0"/>
                  <a:pt x="0" y="0"/>
                  <a:pt x="0" y="0"/>
                </a:cubicBezTo>
                <a:cubicBezTo>
                  <a:pt x="106" y="0"/>
                  <a:pt x="106" y="0"/>
                  <a:pt x="106" y="0"/>
                </a:cubicBezTo>
                <a:cubicBezTo>
                  <a:pt x="106" y="0"/>
                  <a:pt x="108" y="9"/>
                  <a:pt x="116" y="23"/>
                </a:cubicBezTo>
                <a:cubicBezTo>
                  <a:pt x="136" y="59"/>
                  <a:pt x="189" y="132"/>
                  <a:pt x="317" y="182"/>
                </a:cubicBezTo>
                <a:cubicBezTo>
                  <a:pt x="389" y="210"/>
                  <a:pt x="485" y="231"/>
                  <a:pt x="612" y="234"/>
                </a:cubicBezTo>
                <a:cubicBezTo>
                  <a:pt x="1048" y="246"/>
                  <a:pt x="1394" y="435"/>
                  <a:pt x="1414" y="763"/>
                </a:cubicBezTo>
                <a:cubicBezTo>
                  <a:pt x="1433" y="1091"/>
                  <a:pt x="1127" y="1420"/>
                  <a:pt x="687" y="1323"/>
                </a:cubicBezTo>
                <a:close/>
              </a:path>
            </a:pathLst>
          </a:custGeom>
          <a:gradFill>
            <a:gsLst>
              <a:gs pos="31000">
                <a:schemeClr val="accent1">
                  <a:lumMod val="75000"/>
                </a:schemeClr>
              </a:gs>
              <a:gs pos="100000">
                <a:schemeClr val="accent1">
                  <a:lumMod val="20000"/>
                  <a:lumOff val="8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BF930A7-550A-4D24-9D9E-268AD520232F}"/>
              </a:ext>
            </a:extLst>
          </p:cNvPr>
          <p:cNvSpPr txBox="1"/>
          <p:nvPr/>
        </p:nvSpPr>
        <p:spPr>
          <a:xfrm>
            <a:off x="2901950" y="2813450"/>
            <a:ext cx="6388100" cy="1231106"/>
          </a:xfrm>
          <a:prstGeom prst="rect">
            <a:avLst/>
          </a:prstGeom>
          <a:noFill/>
        </p:spPr>
        <p:txBody>
          <a:bodyPr wrap="square" lIns="0" tIns="0" rIns="0" bIns="0" rtlCol="0" anchor="ctr">
            <a:spAutoFit/>
          </a:bodyPr>
          <a:lstStyle/>
          <a:p>
            <a:pPr algn="ctr"/>
            <a:r>
              <a:rPr lang="en-US" sz="8000" b="1" dirty="0">
                <a:solidFill>
                  <a:schemeClr val="bg1"/>
                </a:solidFill>
                <a:latin typeface="+mj-lt"/>
              </a:rPr>
              <a:t>THANK YOU</a:t>
            </a:r>
            <a:endParaRPr lang="id-ID" sz="8000" b="1" dirty="0">
              <a:solidFill>
                <a:schemeClr val="bg1"/>
              </a:solidFill>
              <a:latin typeface="+mj-lt"/>
            </a:endParaRPr>
          </a:p>
        </p:txBody>
      </p:sp>
      <p:grpSp>
        <p:nvGrpSpPr>
          <p:cNvPr id="18" name="Group 17">
            <a:extLst>
              <a:ext uri="{FF2B5EF4-FFF2-40B4-BE49-F238E27FC236}">
                <a16:creationId xmlns:a16="http://schemas.microsoft.com/office/drawing/2014/main" id="{2D275205-DE2E-4A19-A41D-6348169134E4}"/>
              </a:ext>
            </a:extLst>
          </p:cNvPr>
          <p:cNvGrpSpPr/>
          <p:nvPr/>
        </p:nvGrpSpPr>
        <p:grpSpPr>
          <a:xfrm>
            <a:off x="6603876" y="-1713841"/>
            <a:ext cx="2824788" cy="2820195"/>
            <a:chOff x="9614862" y="3675063"/>
            <a:chExt cx="1952625" cy="1949450"/>
          </a:xfrm>
          <a:solidFill>
            <a:schemeClr val="bg1">
              <a:alpha val="18000"/>
            </a:schemeClr>
          </a:solidFill>
        </p:grpSpPr>
        <p:sp>
          <p:nvSpPr>
            <p:cNvPr id="16" name="Freeform 6">
              <a:extLst>
                <a:ext uri="{FF2B5EF4-FFF2-40B4-BE49-F238E27FC236}">
                  <a16:creationId xmlns:a16="http://schemas.microsoft.com/office/drawing/2014/main" id="{25E66DF1-0ECE-41A4-B610-F26F25D876D7}"/>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B4D7AFE9-6B6D-4F58-8E97-42C8D4D30A04}"/>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CB51E4CB-40F6-4999-86C3-9AA7803CF4A7}"/>
              </a:ext>
            </a:extLst>
          </p:cNvPr>
          <p:cNvGrpSpPr/>
          <p:nvPr/>
        </p:nvGrpSpPr>
        <p:grpSpPr>
          <a:xfrm>
            <a:off x="9428664" y="-930474"/>
            <a:ext cx="4366574" cy="4359474"/>
            <a:chOff x="9614862" y="3675063"/>
            <a:chExt cx="1952625" cy="1949450"/>
          </a:xfrm>
          <a:solidFill>
            <a:schemeClr val="bg1">
              <a:alpha val="18000"/>
            </a:schemeClr>
          </a:solidFill>
        </p:grpSpPr>
        <p:sp>
          <p:nvSpPr>
            <p:cNvPr id="23" name="Freeform 6">
              <a:extLst>
                <a:ext uri="{FF2B5EF4-FFF2-40B4-BE49-F238E27FC236}">
                  <a16:creationId xmlns:a16="http://schemas.microsoft.com/office/drawing/2014/main" id="{56573D84-65AD-4FDF-8784-92C82547B904}"/>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65C26B95-C0EF-42EB-BA6C-9984D2995468}"/>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93982A0E-46FA-4C41-B5CA-15BC64C7D565}"/>
              </a:ext>
            </a:extLst>
          </p:cNvPr>
          <p:cNvGrpSpPr/>
          <p:nvPr/>
        </p:nvGrpSpPr>
        <p:grpSpPr>
          <a:xfrm>
            <a:off x="-1179804" y="3092522"/>
            <a:ext cx="4366574" cy="4359474"/>
            <a:chOff x="9614862" y="3675063"/>
            <a:chExt cx="1952625" cy="1949450"/>
          </a:xfrm>
          <a:solidFill>
            <a:schemeClr val="bg1">
              <a:alpha val="6000"/>
            </a:schemeClr>
          </a:solidFill>
        </p:grpSpPr>
        <p:sp>
          <p:nvSpPr>
            <p:cNvPr id="26" name="Freeform 6">
              <a:extLst>
                <a:ext uri="{FF2B5EF4-FFF2-40B4-BE49-F238E27FC236}">
                  <a16:creationId xmlns:a16="http://schemas.microsoft.com/office/drawing/2014/main" id="{AED4E1C9-B06C-4D3C-87FE-23CC33A7F0DD}"/>
                </a:ext>
              </a:extLst>
            </p:cNvPr>
            <p:cNvSpPr>
              <a:spLocks noEditPoints="1"/>
            </p:cNvSpPr>
            <p:nvPr/>
          </p:nvSpPr>
          <p:spPr bwMode="auto">
            <a:xfrm>
              <a:off x="10027612" y="4087813"/>
              <a:ext cx="1123950" cy="1120775"/>
            </a:xfrm>
            <a:custGeom>
              <a:avLst/>
              <a:gdLst>
                <a:gd name="T0" fmla="*/ 375 w 375"/>
                <a:gd name="T1" fmla="*/ 217 h 375"/>
                <a:gd name="T2" fmla="*/ 375 w 375"/>
                <a:gd name="T3" fmla="*/ 158 h 375"/>
                <a:gd name="T4" fmla="*/ 332 w 375"/>
                <a:gd name="T5" fmla="*/ 158 h 375"/>
                <a:gd name="T6" fmla="*/ 310 w 375"/>
                <a:gd name="T7" fmla="*/ 107 h 375"/>
                <a:gd name="T8" fmla="*/ 341 w 375"/>
                <a:gd name="T9" fmla="*/ 76 h 375"/>
                <a:gd name="T10" fmla="*/ 299 w 375"/>
                <a:gd name="T11" fmla="*/ 34 h 375"/>
                <a:gd name="T12" fmla="*/ 269 w 375"/>
                <a:gd name="T13" fmla="*/ 65 h 375"/>
                <a:gd name="T14" fmla="*/ 217 w 375"/>
                <a:gd name="T15" fmla="*/ 44 h 375"/>
                <a:gd name="T16" fmla="*/ 217 w 375"/>
                <a:gd name="T17" fmla="*/ 0 h 375"/>
                <a:gd name="T18" fmla="*/ 158 w 375"/>
                <a:gd name="T19" fmla="*/ 0 h 375"/>
                <a:gd name="T20" fmla="*/ 158 w 375"/>
                <a:gd name="T21" fmla="*/ 44 h 375"/>
                <a:gd name="T22" fmla="*/ 107 w 375"/>
                <a:gd name="T23" fmla="*/ 65 h 375"/>
                <a:gd name="T24" fmla="*/ 76 w 375"/>
                <a:gd name="T25" fmla="*/ 34 h 375"/>
                <a:gd name="T26" fmla="*/ 34 w 375"/>
                <a:gd name="T27" fmla="*/ 76 h 375"/>
                <a:gd name="T28" fmla="*/ 65 w 375"/>
                <a:gd name="T29" fmla="*/ 107 h 375"/>
                <a:gd name="T30" fmla="*/ 44 w 375"/>
                <a:gd name="T31" fmla="*/ 158 h 375"/>
                <a:gd name="T32" fmla="*/ 0 w 375"/>
                <a:gd name="T33" fmla="*/ 158 h 375"/>
                <a:gd name="T34" fmla="*/ 0 w 375"/>
                <a:gd name="T35" fmla="*/ 217 h 375"/>
                <a:gd name="T36" fmla="*/ 44 w 375"/>
                <a:gd name="T37" fmla="*/ 217 h 375"/>
                <a:gd name="T38" fmla="*/ 65 w 375"/>
                <a:gd name="T39" fmla="*/ 269 h 375"/>
                <a:gd name="T40" fmla="*/ 34 w 375"/>
                <a:gd name="T41" fmla="*/ 299 h 375"/>
                <a:gd name="T42" fmla="*/ 76 w 375"/>
                <a:gd name="T43" fmla="*/ 341 h 375"/>
                <a:gd name="T44" fmla="*/ 107 w 375"/>
                <a:gd name="T45" fmla="*/ 310 h 375"/>
                <a:gd name="T46" fmla="*/ 158 w 375"/>
                <a:gd name="T47" fmla="*/ 332 h 375"/>
                <a:gd name="T48" fmla="*/ 158 w 375"/>
                <a:gd name="T49" fmla="*/ 375 h 375"/>
                <a:gd name="T50" fmla="*/ 217 w 375"/>
                <a:gd name="T51" fmla="*/ 375 h 375"/>
                <a:gd name="T52" fmla="*/ 217 w 375"/>
                <a:gd name="T53" fmla="*/ 332 h 375"/>
                <a:gd name="T54" fmla="*/ 269 w 375"/>
                <a:gd name="T55" fmla="*/ 310 h 375"/>
                <a:gd name="T56" fmla="*/ 299 w 375"/>
                <a:gd name="T57" fmla="*/ 341 h 375"/>
                <a:gd name="T58" fmla="*/ 341 w 375"/>
                <a:gd name="T59" fmla="*/ 299 h 375"/>
                <a:gd name="T60" fmla="*/ 310 w 375"/>
                <a:gd name="T61" fmla="*/ 269 h 375"/>
                <a:gd name="T62" fmla="*/ 332 w 375"/>
                <a:gd name="T63" fmla="*/ 217 h 375"/>
                <a:gd name="T64" fmla="*/ 375 w 375"/>
                <a:gd name="T65" fmla="*/ 217 h 375"/>
                <a:gd name="T66" fmla="*/ 188 w 375"/>
                <a:gd name="T67" fmla="*/ 264 h 375"/>
                <a:gd name="T68" fmla="*/ 112 w 375"/>
                <a:gd name="T69" fmla="*/ 188 h 375"/>
                <a:gd name="T70" fmla="*/ 188 w 375"/>
                <a:gd name="T71" fmla="*/ 112 h 375"/>
                <a:gd name="T72" fmla="*/ 264 w 375"/>
                <a:gd name="T73" fmla="*/ 188 h 375"/>
                <a:gd name="T74" fmla="*/ 188 w 375"/>
                <a:gd name="T75" fmla="*/ 2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5" h="375">
                  <a:moveTo>
                    <a:pt x="375" y="217"/>
                  </a:moveTo>
                  <a:cubicBezTo>
                    <a:pt x="375" y="158"/>
                    <a:pt x="375" y="158"/>
                    <a:pt x="375" y="158"/>
                  </a:cubicBezTo>
                  <a:cubicBezTo>
                    <a:pt x="332" y="158"/>
                    <a:pt x="332" y="158"/>
                    <a:pt x="332" y="158"/>
                  </a:cubicBezTo>
                  <a:cubicBezTo>
                    <a:pt x="328" y="140"/>
                    <a:pt x="321" y="122"/>
                    <a:pt x="310" y="107"/>
                  </a:cubicBezTo>
                  <a:cubicBezTo>
                    <a:pt x="341" y="76"/>
                    <a:pt x="341" y="76"/>
                    <a:pt x="341" y="76"/>
                  </a:cubicBezTo>
                  <a:cubicBezTo>
                    <a:pt x="299" y="34"/>
                    <a:pt x="299" y="34"/>
                    <a:pt x="299" y="34"/>
                  </a:cubicBezTo>
                  <a:cubicBezTo>
                    <a:pt x="269" y="65"/>
                    <a:pt x="269" y="65"/>
                    <a:pt x="269" y="65"/>
                  </a:cubicBezTo>
                  <a:cubicBezTo>
                    <a:pt x="253" y="55"/>
                    <a:pt x="236" y="48"/>
                    <a:pt x="217" y="44"/>
                  </a:cubicBezTo>
                  <a:cubicBezTo>
                    <a:pt x="217" y="0"/>
                    <a:pt x="217" y="0"/>
                    <a:pt x="217" y="0"/>
                  </a:cubicBezTo>
                  <a:cubicBezTo>
                    <a:pt x="158" y="0"/>
                    <a:pt x="158" y="0"/>
                    <a:pt x="158" y="0"/>
                  </a:cubicBezTo>
                  <a:cubicBezTo>
                    <a:pt x="158" y="44"/>
                    <a:pt x="158" y="44"/>
                    <a:pt x="158" y="44"/>
                  </a:cubicBezTo>
                  <a:cubicBezTo>
                    <a:pt x="140" y="48"/>
                    <a:pt x="122" y="55"/>
                    <a:pt x="107" y="65"/>
                  </a:cubicBezTo>
                  <a:cubicBezTo>
                    <a:pt x="76" y="34"/>
                    <a:pt x="76" y="34"/>
                    <a:pt x="76" y="34"/>
                  </a:cubicBezTo>
                  <a:cubicBezTo>
                    <a:pt x="34" y="76"/>
                    <a:pt x="34" y="76"/>
                    <a:pt x="34" y="76"/>
                  </a:cubicBezTo>
                  <a:cubicBezTo>
                    <a:pt x="65" y="107"/>
                    <a:pt x="65" y="107"/>
                    <a:pt x="65" y="107"/>
                  </a:cubicBezTo>
                  <a:cubicBezTo>
                    <a:pt x="55" y="122"/>
                    <a:pt x="48" y="140"/>
                    <a:pt x="44" y="158"/>
                  </a:cubicBezTo>
                  <a:cubicBezTo>
                    <a:pt x="0" y="158"/>
                    <a:pt x="0" y="158"/>
                    <a:pt x="0" y="158"/>
                  </a:cubicBezTo>
                  <a:cubicBezTo>
                    <a:pt x="0" y="217"/>
                    <a:pt x="0" y="217"/>
                    <a:pt x="0" y="217"/>
                  </a:cubicBezTo>
                  <a:cubicBezTo>
                    <a:pt x="44" y="217"/>
                    <a:pt x="44" y="217"/>
                    <a:pt x="44" y="217"/>
                  </a:cubicBezTo>
                  <a:cubicBezTo>
                    <a:pt x="48" y="236"/>
                    <a:pt x="55" y="253"/>
                    <a:pt x="65" y="269"/>
                  </a:cubicBezTo>
                  <a:cubicBezTo>
                    <a:pt x="34" y="299"/>
                    <a:pt x="34" y="299"/>
                    <a:pt x="34" y="299"/>
                  </a:cubicBezTo>
                  <a:cubicBezTo>
                    <a:pt x="76" y="341"/>
                    <a:pt x="76" y="341"/>
                    <a:pt x="76" y="341"/>
                  </a:cubicBezTo>
                  <a:cubicBezTo>
                    <a:pt x="107" y="310"/>
                    <a:pt x="107" y="310"/>
                    <a:pt x="107" y="310"/>
                  </a:cubicBezTo>
                  <a:cubicBezTo>
                    <a:pt x="122" y="321"/>
                    <a:pt x="140" y="328"/>
                    <a:pt x="158" y="332"/>
                  </a:cubicBezTo>
                  <a:cubicBezTo>
                    <a:pt x="158" y="375"/>
                    <a:pt x="158" y="375"/>
                    <a:pt x="158" y="375"/>
                  </a:cubicBezTo>
                  <a:cubicBezTo>
                    <a:pt x="217" y="375"/>
                    <a:pt x="217" y="375"/>
                    <a:pt x="217" y="375"/>
                  </a:cubicBezTo>
                  <a:cubicBezTo>
                    <a:pt x="217" y="332"/>
                    <a:pt x="217" y="332"/>
                    <a:pt x="217" y="332"/>
                  </a:cubicBezTo>
                  <a:cubicBezTo>
                    <a:pt x="236" y="328"/>
                    <a:pt x="253" y="321"/>
                    <a:pt x="269" y="310"/>
                  </a:cubicBezTo>
                  <a:cubicBezTo>
                    <a:pt x="299" y="341"/>
                    <a:pt x="299" y="341"/>
                    <a:pt x="299" y="341"/>
                  </a:cubicBezTo>
                  <a:cubicBezTo>
                    <a:pt x="341" y="299"/>
                    <a:pt x="341" y="299"/>
                    <a:pt x="341" y="299"/>
                  </a:cubicBezTo>
                  <a:cubicBezTo>
                    <a:pt x="310" y="269"/>
                    <a:pt x="310" y="269"/>
                    <a:pt x="310" y="269"/>
                  </a:cubicBezTo>
                  <a:cubicBezTo>
                    <a:pt x="321" y="253"/>
                    <a:pt x="328" y="236"/>
                    <a:pt x="332" y="217"/>
                  </a:cubicBezTo>
                  <a:lnTo>
                    <a:pt x="375" y="217"/>
                  </a:lnTo>
                  <a:close/>
                  <a:moveTo>
                    <a:pt x="188" y="264"/>
                  </a:moveTo>
                  <a:cubicBezTo>
                    <a:pt x="146" y="264"/>
                    <a:pt x="112" y="230"/>
                    <a:pt x="112" y="188"/>
                  </a:cubicBezTo>
                  <a:cubicBezTo>
                    <a:pt x="112" y="146"/>
                    <a:pt x="146" y="112"/>
                    <a:pt x="188" y="112"/>
                  </a:cubicBezTo>
                  <a:cubicBezTo>
                    <a:pt x="230" y="112"/>
                    <a:pt x="264" y="146"/>
                    <a:pt x="264" y="188"/>
                  </a:cubicBezTo>
                  <a:cubicBezTo>
                    <a:pt x="264" y="230"/>
                    <a:pt x="230" y="264"/>
                    <a:pt x="188" y="2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5CE2DF4E-F450-4925-842B-E8093AEB146D}"/>
                </a:ext>
              </a:extLst>
            </p:cNvPr>
            <p:cNvSpPr>
              <a:spLocks noEditPoints="1"/>
            </p:cNvSpPr>
            <p:nvPr/>
          </p:nvSpPr>
          <p:spPr bwMode="auto">
            <a:xfrm>
              <a:off x="9614862" y="3675063"/>
              <a:ext cx="1952625" cy="1949450"/>
            </a:xfrm>
            <a:custGeom>
              <a:avLst/>
              <a:gdLst>
                <a:gd name="T0" fmla="*/ 597 w 652"/>
                <a:gd name="T1" fmla="*/ 420 h 652"/>
                <a:gd name="T2" fmla="*/ 623 w 652"/>
                <a:gd name="T3" fmla="*/ 191 h 652"/>
                <a:gd name="T4" fmla="*/ 540 w 652"/>
                <a:gd name="T5" fmla="*/ 79 h 652"/>
                <a:gd name="T6" fmla="*/ 313 w 652"/>
                <a:gd name="T7" fmla="*/ 39 h 652"/>
                <a:gd name="T8" fmla="*/ 201 w 652"/>
                <a:gd name="T9" fmla="*/ 67 h 652"/>
                <a:gd name="T10" fmla="*/ 20 w 652"/>
                <a:gd name="T11" fmla="*/ 211 h 652"/>
                <a:gd name="T12" fmla="*/ 0 w 652"/>
                <a:gd name="T13" fmla="*/ 349 h 652"/>
                <a:gd name="T14" fmla="*/ 132 w 652"/>
                <a:gd name="T15" fmla="*/ 538 h 652"/>
                <a:gd name="T16" fmla="*/ 232 w 652"/>
                <a:gd name="T17" fmla="*/ 597 h 652"/>
                <a:gd name="T18" fmla="*/ 461 w 652"/>
                <a:gd name="T19" fmla="*/ 623 h 652"/>
                <a:gd name="T20" fmla="*/ 573 w 652"/>
                <a:gd name="T21" fmla="*/ 540 h 652"/>
                <a:gd name="T22" fmla="*/ 510 w 652"/>
                <a:gd name="T23" fmla="*/ 467 h 652"/>
                <a:gd name="T24" fmla="*/ 499 w 652"/>
                <a:gd name="T25" fmla="*/ 481 h 652"/>
                <a:gd name="T26" fmla="*/ 411 w 652"/>
                <a:gd name="T27" fmla="*/ 542 h 652"/>
                <a:gd name="T28" fmla="*/ 397 w 652"/>
                <a:gd name="T29" fmla="*/ 547 h 652"/>
                <a:gd name="T30" fmla="*/ 355 w 652"/>
                <a:gd name="T31" fmla="*/ 556 h 652"/>
                <a:gd name="T32" fmla="*/ 260 w 652"/>
                <a:gd name="T33" fmla="*/ 549 h 652"/>
                <a:gd name="T34" fmla="*/ 235 w 652"/>
                <a:gd name="T35" fmla="*/ 540 h 652"/>
                <a:gd name="T36" fmla="*/ 219 w 652"/>
                <a:gd name="T37" fmla="*/ 532 h 652"/>
                <a:gd name="T38" fmla="*/ 192 w 652"/>
                <a:gd name="T39" fmla="*/ 516 h 652"/>
                <a:gd name="T40" fmla="*/ 173 w 652"/>
                <a:gd name="T41" fmla="*/ 501 h 652"/>
                <a:gd name="T42" fmla="*/ 122 w 652"/>
                <a:gd name="T43" fmla="*/ 437 h 652"/>
                <a:gd name="T44" fmla="*/ 105 w 652"/>
                <a:gd name="T45" fmla="*/ 397 h 652"/>
                <a:gd name="T46" fmla="*/ 97 w 652"/>
                <a:gd name="T47" fmla="*/ 368 h 652"/>
                <a:gd name="T48" fmla="*/ 93 w 652"/>
                <a:gd name="T49" fmla="*/ 325 h 652"/>
                <a:gd name="T50" fmla="*/ 108 w 652"/>
                <a:gd name="T51" fmla="*/ 244 h 652"/>
                <a:gd name="T52" fmla="*/ 117 w 652"/>
                <a:gd name="T53" fmla="*/ 222 h 652"/>
                <a:gd name="T54" fmla="*/ 133 w 652"/>
                <a:gd name="T55" fmla="*/ 195 h 652"/>
                <a:gd name="T56" fmla="*/ 144 w 652"/>
                <a:gd name="T57" fmla="*/ 181 h 652"/>
                <a:gd name="T58" fmla="*/ 162 w 652"/>
                <a:gd name="T59" fmla="*/ 161 h 652"/>
                <a:gd name="T60" fmla="*/ 241 w 652"/>
                <a:gd name="T61" fmla="*/ 109 h 652"/>
                <a:gd name="T62" fmla="*/ 283 w 652"/>
                <a:gd name="T63" fmla="*/ 97 h 652"/>
                <a:gd name="T64" fmla="*/ 298 w 652"/>
                <a:gd name="T65" fmla="*/ 95 h 652"/>
                <a:gd name="T66" fmla="*/ 404 w 652"/>
                <a:gd name="T67" fmla="*/ 107 h 652"/>
                <a:gd name="T68" fmla="*/ 420 w 652"/>
                <a:gd name="T69" fmla="*/ 113 h 652"/>
                <a:gd name="T70" fmla="*/ 445 w 652"/>
                <a:gd name="T71" fmla="*/ 126 h 652"/>
                <a:gd name="T72" fmla="*/ 467 w 652"/>
                <a:gd name="T73" fmla="*/ 141 h 652"/>
                <a:gd name="T74" fmla="*/ 481 w 652"/>
                <a:gd name="T75" fmla="*/ 153 h 652"/>
                <a:gd name="T76" fmla="*/ 542 w 652"/>
                <a:gd name="T77" fmla="*/ 240 h 652"/>
                <a:gd name="T78" fmla="*/ 547 w 652"/>
                <a:gd name="T79" fmla="*/ 255 h 652"/>
                <a:gd name="T80" fmla="*/ 556 w 652"/>
                <a:gd name="T81" fmla="*/ 297 h 652"/>
                <a:gd name="T82" fmla="*/ 549 w 652"/>
                <a:gd name="T83" fmla="*/ 391 h 652"/>
                <a:gd name="T84" fmla="*/ 540 w 652"/>
                <a:gd name="T85" fmla="*/ 416 h 652"/>
                <a:gd name="T86" fmla="*/ 532 w 652"/>
                <a:gd name="T87" fmla="*/ 433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652">
                  <a:moveTo>
                    <a:pt x="573" y="540"/>
                  </a:moveTo>
                  <a:cubicBezTo>
                    <a:pt x="632" y="441"/>
                    <a:pt x="632" y="441"/>
                    <a:pt x="632" y="441"/>
                  </a:cubicBezTo>
                  <a:cubicBezTo>
                    <a:pt x="597" y="420"/>
                    <a:pt x="597" y="420"/>
                    <a:pt x="597" y="420"/>
                  </a:cubicBezTo>
                  <a:cubicBezTo>
                    <a:pt x="609" y="385"/>
                    <a:pt x="614" y="348"/>
                    <a:pt x="612" y="313"/>
                  </a:cubicBezTo>
                  <a:cubicBezTo>
                    <a:pt x="652" y="303"/>
                    <a:pt x="652" y="303"/>
                    <a:pt x="652" y="303"/>
                  </a:cubicBezTo>
                  <a:cubicBezTo>
                    <a:pt x="623" y="191"/>
                    <a:pt x="623" y="191"/>
                    <a:pt x="623" y="191"/>
                  </a:cubicBezTo>
                  <a:cubicBezTo>
                    <a:pt x="584" y="201"/>
                    <a:pt x="584" y="201"/>
                    <a:pt x="584" y="201"/>
                  </a:cubicBezTo>
                  <a:cubicBezTo>
                    <a:pt x="568" y="168"/>
                    <a:pt x="547" y="139"/>
                    <a:pt x="519" y="114"/>
                  </a:cubicBezTo>
                  <a:cubicBezTo>
                    <a:pt x="540" y="79"/>
                    <a:pt x="540" y="79"/>
                    <a:pt x="540" y="79"/>
                  </a:cubicBezTo>
                  <a:cubicBezTo>
                    <a:pt x="441" y="20"/>
                    <a:pt x="441" y="20"/>
                    <a:pt x="441" y="20"/>
                  </a:cubicBezTo>
                  <a:cubicBezTo>
                    <a:pt x="420" y="55"/>
                    <a:pt x="420" y="55"/>
                    <a:pt x="420" y="55"/>
                  </a:cubicBezTo>
                  <a:cubicBezTo>
                    <a:pt x="385" y="42"/>
                    <a:pt x="349" y="37"/>
                    <a:pt x="313" y="39"/>
                  </a:cubicBezTo>
                  <a:cubicBezTo>
                    <a:pt x="303" y="0"/>
                    <a:pt x="303" y="0"/>
                    <a:pt x="303" y="0"/>
                  </a:cubicBezTo>
                  <a:cubicBezTo>
                    <a:pt x="191" y="28"/>
                    <a:pt x="191" y="28"/>
                    <a:pt x="191" y="28"/>
                  </a:cubicBezTo>
                  <a:cubicBezTo>
                    <a:pt x="201" y="67"/>
                    <a:pt x="201" y="67"/>
                    <a:pt x="201" y="67"/>
                  </a:cubicBezTo>
                  <a:cubicBezTo>
                    <a:pt x="168" y="83"/>
                    <a:pt x="139" y="105"/>
                    <a:pt x="114" y="132"/>
                  </a:cubicBezTo>
                  <a:cubicBezTo>
                    <a:pt x="79" y="111"/>
                    <a:pt x="79" y="111"/>
                    <a:pt x="79" y="111"/>
                  </a:cubicBezTo>
                  <a:cubicBezTo>
                    <a:pt x="20" y="211"/>
                    <a:pt x="20" y="211"/>
                    <a:pt x="20" y="211"/>
                  </a:cubicBezTo>
                  <a:cubicBezTo>
                    <a:pt x="55" y="232"/>
                    <a:pt x="55" y="232"/>
                    <a:pt x="55" y="232"/>
                  </a:cubicBezTo>
                  <a:cubicBezTo>
                    <a:pt x="42" y="267"/>
                    <a:pt x="37" y="303"/>
                    <a:pt x="39" y="339"/>
                  </a:cubicBezTo>
                  <a:cubicBezTo>
                    <a:pt x="0" y="349"/>
                    <a:pt x="0" y="349"/>
                    <a:pt x="0" y="349"/>
                  </a:cubicBezTo>
                  <a:cubicBezTo>
                    <a:pt x="28" y="461"/>
                    <a:pt x="28" y="461"/>
                    <a:pt x="28" y="461"/>
                  </a:cubicBezTo>
                  <a:cubicBezTo>
                    <a:pt x="68" y="451"/>
                    <a:pt x="68" y="451"/>
                    <a:pt x="68" y="451"/>
                  </a:cubicBezTo>
                  <a:cubicBezTo>
                    <a:pt x="83" y="483"/>
                    <a:pt x="105" y="513"/>
                    <a:pt x="132" y="538"/>
                  </a:cubicBezTo>
                  <a:cubicBezTo>
                    <a:pt x="111" y="573"/>
                    <a:pt x="111" y="573"/>
                    <a:pt x="111" y="573"/>
                  </a:cubicBezTo>
                  <a:cubicBezTo>
                    <a:pt x="211" y="632"/>
                    <a:pt x="211" y="632"/>
                    <a:pt x="211" y="632"/>
                  </a:cubicBezTo>
                  <a:cubicBezTo>
                    <a:pt x="232" y="597"/>
                    <a:pt x="232" y="597"/>
                    <a:pt x="232" y="597"/>
                  </a:cubicBezTo>
                  <a:cubicBezTo>
                    <a:pt x="267" y="609"/>
                    <a:pt x="303" y="614"/>
                    <a:pt x="339" y="612"/>
                  </a:cubicBezTo>
                  <a:cubicBezTo>
                    <a:pt x="349" y="652"/>
                    <a:pt x="349" y="652"/>
                    <a:pt x="349" y="652"/>
                  </a:cubicBezTo>
                  <a:cubicBezTo>
                    <a:pt x="461" y="623"/>
                    <a:pt x="461" y="623"/>
                    <a:pt x="461" y="623"/>
                  </a:cubicBezTo>
                  <a:cubicBezTo>
                    <a:pt x="451" y="584"/>
                    <a:pt x="451" y="584"/>
                    <a:pt x="451" y="584"/>
                  </a:cubicBezTo>
                  <a:cubicBezTo>
                    <a:pt x="483" y="568"/>
                    <a:pt x="513" y="547"/>
                    <a:pt x="538" y="519"/>
                  </a:cubicBezTo>
                  <a:lnTo>
                    <a:pt x="573" y="540"/>
                  </a:lnTo>
                  <a:close/>
                  <a:moveTo>
                    <a:pt x="518" y="456"/>
                  </a:moveTo>
                  <a:cubicBezTo>
                    <a:pt x="518" y="457"/>
                    <a:pt x="517" y="458"/>
                    <a:pt x="516" y="460"/>
                  </a:cubicBezTo>
                  <a:cubicBezTo>
                    <a:pt x="514" y="462"/>
                    <a:pt x="512" y="465"/>
                    <a:pt x="510" y="467"/>
                  </a:cubicBezTo>
                  <a:cubicBezTo>
                    <a:pt x="509" y="468"/>
                    <a:pt x="508" y="470"/>
                    <a:pt x="508" y="471"/>
                  </a:cubicBezTo>
                  <a:cubicBezTo>
                    <a:pt x="506" y="473"/>
                    <a:pt x="503" y="476"/>
                    <a:pt x="501" y="478"/>
                  </a:cubicBezTo>
                  <a:cubicBezTo>
                    <a:pt x="501" y="479"/>
                    <a:pt x="500" y="480"/>
                    <a:pt x="499" y="481"/>
                  </a:cubicBezTo>
                  <a:cubicBezTo>
                    <a:pt x="496" y="484"/>
                    <a:pt x="493" y="488"/>
                    <a:pt x="490" y="491"/>
                  </a:cubicBezTo>
                  <a:cubicBezTo>
                    <a:pt x="474" y="506"/>
                    <a:pt x="456" y="519"/>
                    <a:pt x="437" y="530"/>
                  </a:cubicBezTo>
                  <a:cubicBezTo>
                    <a:pt x="429" y="534"/>
                    <a:pt x="420" y="539"/>
                    <a:pt x="411" y="542"/>
                  </a:cubicBezTo>
                  <a:cubicBezTo>
                    <a:pt x="411" y="542"/>
                    <a:pt x="410" y="542"/>
                    <a:pt x="410" y="542"/>
                  </a:cubicBezTo>
                  <a:cubicBezTo>
                    <a:pt x="406" y="544"/>
                    <a:pt x="402" y="546"/>
                    <a:pt x="397" y="547"/>
                  </a:cubicBezTo>
                  <a:cubicBezTo>
                    <a:pt x="397" y="547"/>
                    <a:pt x="397" y="547"/>
                    <a:pt x="397" y="547"/>
                  </a:cubicBezTo>
                  <a:cubicBezTo>
                    <a:pt x="388" y="550"/>
                    <a:pt x="378" y="552"/>
                    <a:pt x="369" y="554"/>
                  </a:cubicBezTo>
                  <a:cubicBezTo>
                    <a:pt x="369" y="554"/>
                    <a:pt x="368" y="554"/>
                    <a:pt x="368" y="554"/>
                  </a:cubicBezTo>
                  <a:cubicBezTo>
                    <a:pt x="364" y="555"/>
                    <a:pt x="359" y="556"/>
                    <a:pt x="355" y="556"/>
                  </a:cubicBezTo>
                  <a:cubicBezTo>
                    <a:pt x="355" y="556"/>
                    <a:pt x="354" y="557"/>
                    <a:pt x="354" y="557"/>
                  </a:cubicBezTo>
                  <a:cubicBezTo>
                    <a:pt x="344" y="558"/>
                    <a:pt x="335" y="558"/>
                    <a:pt x="325" y="558"/>
                  </a:cubicBezTo>
                  <a:cubicBezTo>
                    <a:pt x="303" y="558"/>
                    <a:pt x="282" y="555"/>
                    <a:pt x="260" y="549"/>
                  </a:cubicBezTo>
                  <a:cubicBezTo>
                    <a:pt x="256" y="548"/>
                    <a:pt x="252" y="546"/>
                    <a:pt x="248" y="545"/>
                  </a:cubicBezTo>
                  <a:cubicBezTo>
                    <a:pt x="246" y="544"/>
                    <a:pt x="245" y="544"/>
                    <a:pt x="244" y="543"/>
                  </a:cubicBezTo>
                  <a:cubicBezTo>
                    <a:pt x="241" y="542"/>
                    <a:pt x="238" y="541"/>
                    <a:pt x="235" y="540"/>
                  </a:cubicBezTo>
                  <a:cubicBezTo>
                    <a:pt x="234" y="539"/>
                    <a:pt x="232" y="539"/>
                    <a:pt x="231" y="538"/>
                  </a:cubicBezTo>
                  <a:cubicBezTo>
                    <a:pt x="228" y="537"/>
                    <a:pt x="225" y="535"/>
                    <a:pt x="222" y="534"/>
                  </a:cubicBezTo>
                  <a:cubicBezTo>
                    <a:pt x="221" y="533"/>
                    <a:pt x="220" y="533"/>
                    <a:pt x="219" y="532"/>
                  </a:cubicBezTo>
                  <a:cubicBezTo>
                    <a:pt x="215" y="530"/>
                    <a:pt x="211" y="528"/>
                    <a:pt x="207" y="526"/>
                  </a:cubicBezTo>
                  <a:cubicBezTo>
                    <a:pt x="203" y="523"/>
                    <a:pt x="199" y="521"/>
                    <a:pt x="195" y="518"/>
                  </a:cubicBezTo>
                  <a:cubicBezTo>
                    <a:pt x="194" y="517"/>
                    <a:pt x="193" y="517"/>
                    <a:pt x="192" y="516"/>
                  </a:cubicBezTo>
                  <a:cubicBezTo>
                    <a:pt x="189" y="514"/>
                    <a:pt x="187" y="512"/>
                    <a:pt x="184" y="510"/>
                  </a:cubicBezTo>
                  <a:cubicBezTo>
                    <a:pt x="183" y="509"/>
                    <a:pt x="182" y="508"/>
                    <a:pt x="181" y="507"/>
                  </a:cubicBezTo>
                  <a:cubicBezTo>
                    <a:pt x="178" y="505"/>
                    <a:pt x="176" y="503"/>
                    <a:pt x="173" y="501"/>
                  </a:cubicBezTo>
                  <a:cubicBezTo>
                    <a:pt x="172" y="500"/>
                    <a:pt x="171" y="500"/>
                    <a:pt x="170" y="499"/>
                  </a:cubicBezTo>
                  <a:cubicBezTo>
                    <a:pt x="167" y="496"/>
                    <a:pt x="164" y="493"/>
                    <a:pt x="161" y="490"/>
                  </a:cubicBezTo>
                  <a:cubicBezTo>
                    <a:pt x="145" y="474"/>
                    <a:pt x="132" y="456"/>
                    <a:pt x="122" y="437"/>
                  </a:cubicBezTo>
                  <a:cubicBezTo>
                    <a:pt x="117" y="429"/>
                    <a:pt x="113" y="420"/>
                    <a:pt x="109" y="411"/>
                  </a:cubicBezTo>
                  <a:cubicBezTo>
                    <a:pt x="109" y="411"/>
                    <a:pt x="109" y="410"/>
                    <a:pt x="109" y="410"/>
                  </a:cubicBezTo>
                  <a:cubicBezTo>
                    <a:pt x="107" y="406"/>
                    <a:pt x="106" y="402"/>
                    <a:pt x="105" y="397"/>
                  </a:cubicBezTo>
                  <a:cubicBezTo>
                    <a:pt x="104" y="397"/>
                    <a:pt x="104" y="397"/>
                    <a:pt x="104" y="397"/>
                  </a:cubicBezTo>
                  <a:cubicBezTo>
                    <a:pt x="101" y="388"/>
                    <a:pt x="99" y="378"/>
                    <a:pt x="97" y="369"/>
                  </a:cubicBezTo>
                  <a:cubicBezTo>
                    <a:pt x="97" y="369"/>
                    <a:pt x="97" y="368"/>
                    <a:pt x="97" y="368"/>
                  </a:cubicBezTo>
                  <a:cubicBezTo>
                    <a:pt x="96" y="364"/>
                    <a:pt x="96" y="359"/>
                    <a:pt x="95" y="355"/>
                  </a:cubicBezTo>
                  <a:cubicBezTo>
                    <a:pt x="95" y="355"/>
                    <a:pt x="95" y="354"/>
                    <a:pt x="95" y="354"/>
                  </a:cubicBezTo>
                  <a:cubicBezTo>
                    <a:pt x="94" y="344"/>
                    <a:pt x="93" y="335"/>
                    <a:pt x="93" y="325"/>
                  </a:cubicBezTo>
                  <a:cubicBezTo>
                    <a:pt x="93" y="303"/>
                    <a:pt x="96" y="281"/>
                    <a:pt x="103" y="260"/>
                  </a:cubicBezTo>
                  <a:cubicBezTo>
                    <a:pt x="104" y="256"/>
                    <a:pt x="105" y="252"/>
                    <a:pt x="107" y="248"/>
                  </a:cubicBezTo>
                  <a:cubicBezTo>
                    <a:pt x="107" y="246"/>
                    <a:pt x="108" y="245"/>
                    <a:pt x="108" y="244"/>
                  </a:cubicBezTo>
                  <a:cubicBezTo>
                    <a:pt x="109" y="241"/>
                    <a:pt x="110" y="238"/>
                    <a:pt x="112" y="235"/>
                  </a:cubicBezTo>
                  <a:cubicBezTo>
                    <a:pt x="112" y="234"/>
                    <a:pt x="113" y="232"/>
                    <a:pt x="113" y="231"/>
                  </a:cubicBezTo>
                  <a:cubicBezTo>
                    <a:pt x="115" y="228"/>
                    <a:pt x="116" y="225"/>
                    <a:pt x="117" y="222"/>
                  </a:cubicBezTo>
                  <a:cubicBezTo>
                    <a:pt x="118" y="221"/>
                    <a:pt x="119" y="220"/>
                    <a:pt x="119" y="219"/>
                  </a:cubicBezTo>
                  <a:cubicBezTo>
                    <a:pt x="121" y="215"/>
                    <a:pt x="124" y="211"/>
                    <a:pt x="126" y="207"/>
                  </a:cubicBezTo>
                  <a:cubicBezTo>
                    <a:pt x="128" y="203"/>
                    <a:pt x="131" y="199"/>
                    <a:pt x="133" y="195"/>
                  </a:cubicBezTo>
                  <a:cubicBezTo>
                    <a:pt x="134" y="194"/>
                    <a:pt x="135" y="193"/>
                    <a:pt x="136" y="192"/>
                  </a:cubicBezTo>
                  <a:cubicBezTo>
                    <a:pt x="138" y="189"/>
                    <a:pt x="139" y="187"/>
                    <a:pt x="141" y="184"/>
                  </a:cubicBezTo>
                  <a:cubicBezTo>
                    <a:pt x="142" y="183"/>
                    <a:pt x="143" y="182"/>
                    <a:pt x="144" y="181"/>
                  </a:cubicBezTo>
                  <a:cubicBezTo>
                    <a:pt x="146" y="178"/>
                    <a:pt x="148" y="176"/>
                    <a:pt x="150" y="173"/>
                  </a:cubicBezTo>
                  <a:cubicBezTo>
                    <a:pt x="151" y="172"/>
                    <a:pt x="152" y="171"/>
                    <a:pt x="153" y="170"/>
                  </a:cubicBezTo>
                  <a:cubicBezTo>
                    <a:pt x="156" y="167"/>
                    <a:pt x="159" y="164"/>
                    <a:pt x="162" y="161"/>
                  </a:cubicBezTo>
                  <a:cubicBezTo>
                    <a:pt x="178" y="145"/>
                    <a:pt x="195" y="132"/>
                    <a:pt x="214" y="122"/>
                  </a:cubicBezTo>
                  <a:cubicBezTo>
                    <a:pt x="223" y="117"/>
                    <a:pt x="232" y="113"/>
                    <a:pt x="240" y="109"/>
                  </a:cubicBezTo>
                  <a:cubicBezTo>
                    <a:pt x="241" y="109"/>
                    <a:pt x="241" y="109"/>
                    <a:pt x="241" y="109"/>
                  </a:cubicBezTo>
                  <a:cubicBezTo>
                    <a:pt x="246" y="107"/>
                    <a:pt x="250" y="106"/>
                    <a:pt x="254" y="104"/>
                  </a:cubicBezTo>
                  <a:cubicBezTo>
                    <a:pt x="254" y="104"/>
                    <a:pt x="255" y="104"/>
                    <a:pt x="255" y="104"/>
                  </a:cubicBezTo>
                  <a:cubicBezTo>
                    <a:pt x="264" y="101"/>
                    <a:pt x="273" y="99"/>
                    <a:pt x="283" y="97"/>
                  </a:cubicBezTo>
                  <a:cubicBezTo>
                    <a:pt x="283" y="97"/>
                    <a:pt x="283" y="97"/>
                    <a:pt x="283" y="97"/>
                  </a:cubicBezTo>
                  <a:cubicBezTo>
                    <a:pt x="288" y="96"/>
                    <a:pt x="292" y="96"/>
                    <a:pt x="297" y="95"/>
                  </a:cubicBezTo>
                  <a:cubicBezTo>
                    <a:pt x="297" y="95"/>
                    <a:pt x="297" y="95"/>
                    <a:pt x="298" y="95"/>
                  </a:cubicBezTo>
                  <a:cubicBezTo>
                    <a:pt x="307" y="94"/>
                    <a:pt x="317" y="93"/>
                    <a:pt x="326" y="93"/>
                  </a:cubicBezTo>
                  <a:cubicBezTo>
                    <a:pt x="348" y="93"/>
                    <a:pt x="370" y="96"/>
                    <a:pt x="391" y="103"/>
                  </a:cubicBezTo>
                  <a:cubicBezTo>
                    <a:pt x="396" y="104"/>
                    <a:pt x="400" y="105"/>
                    <a:pt x="404" y="107"/>
                  </a:cubicBezTo>
                  <a:cubicBezTo>
                    <a:pt x="405" y="107"/>
                    <a:pt x="406" y="108"/>
                    <a:pt x="407" y="108"/>
                  </a:cubicBezTo>
                  <a:cubicBezTo>
                    <a:pt x="410" y="109"/>
                    <a:pt x="413" y="110"/>
                    <a:pt x="416" y="112"/>
                  </a:cubicBezTo>
                  <a:cubicBezTo>
                    <a:pt x="418" y="112"/>
                    <a:pt x="419" y="113"/>
                    <a:pt x="420" y="113"/>
                  </a:cubicBezTo>
                  <a:cubicBezTo>
                    <a:pt x="423" y="115"/>
                    <a:pt x="426" y="116"/>
                    <a:pt x="429" y="117"/>
                  </a:cubicBezTo>
                  <a:cubicBezTo>
                    <a:pt x="430" y="118"/>
                    <a:pt x="432" y="119"/>
                    <a:pt x="433" y="119"/>
                  </a:cubicBezTo>
                  <a:cubicBezTo>
                    <a:pt x="437" y="121"/>
                    <a:pt x="441" y="124"/>
                    <a:pt x="445" y="126"/>
                  </a:cubicBezTo>
                  <a:cubicBezTo>
                    <a:pt x="449" y="128"/>
                    <a:pt x="453" y="131"/>
                    <a:pt x="456" y="133"/>
                  </a:cubicBezTo>
                  <a:cubicBezTo>
                    <a:pt x="457" y="134"/>
                    <a:pt x="459" y="135"/>
                    <a:pt x="460" y="136"/>
                  </a:cubicBezTo>
                  <a:cubicBezTo>
                    <a:pt x="462" y="137"/>
                    <a:pt x="465" y="139"/>
                    <a:pt x="467" y="141"/>
                  </a:cubicBezTo>
                  <a:cubicBezTo>
                    <a:pt x="469" y="142"/>
                    <a:pt x="470" y="143"/>
                    <a:pt x="471" y="144"/>
                  </a:cubicBezTo>
                  <a:cubicBezTo>
                    <a:pt x="473" y="146"/>
                    <a:pt x="476" y="148"/>
                    <a:pt x="478" y="150"/>
                  </a:cubicBezTo>
                  <a:cubicBezTo>
                    <a:pt x="479" y="151"/>
                    <a:pt x="480" y="152"/>
                    <a:pt x="481" y="153"/>
                  </a:cubicBezTo>
                  <a:cubicBezTo>
                    <a:pt x="484" y="156"/>
                    <a:pt x="488" y="159"/>
                    <a:pt x="491" y="162"/>
                  </a:cubicBezTo>
                  <a:cubicBezTo>
                    <a:pt x="506" y="177"/>
                    <a:pt x="520" y="195"/>
                    <a:pt x="530" y="214"/>
                  </a:cubicBezTo>
                  <a:cubicBezTo>
                    <a:pt x="535" y="223"/>
                    <a:pt x="539" y="231"/>
                    <a:pt x="542" y="240"/>
                  </a:cubicBezTo>
                  <a:cubicBezTo>
                    <a:pt x="542" y="241"/>
                    <a:pt x="542" y="241"/>
                    <a:pt x="542" y="241"/>
                  </a:cubicBezTo>
                  <a:cubicBezTo>
                    <a:pt x="544" y="246"/>
                    <a:pt x="546" y="250"/>
                    <a:pt x="547" y="254"/>
                  </a:cubicBezTo>
                  <a:cubicBezTo>
                    <a:pt x="547" y="254"/>
                    <a:pt x="547" y="255"/>
                    <a:pt x="547" y="255"/>
                  </a:cubicBezTo>
                  <a:cubicBezTo>
                    <a:pt x="550" y="264"/>
                    <a:pt x="553" y="273"/>
                    <a:pt x="554" y="283"/>
                  </a:cubicBezTo>
                  <a:cubicBezTo>
                    <a:pt x="554" y="283"/>
                    <a:pt x="554" y="283"/>
                    <a:pt x="554" y="283"/>
                  </a:cubicBezTo>
                  <a:cubicBezTo>
                    <a:pt x="555" y="288"/>
                    <a:pt x="556" y="292"/>
                    <a:pt x="556" y="297"/>
                  </a:cubicBezTo>
                  <a:cubicBezTo>
                    <a:pt x="557" y="297"/>
                    <a:pt x="557" y="297"/>
                    <a:pt x="557" y="298"/>
                  </a:cubicBezTo>
                  <a:cubicBezTo>
                    <a:pt x="558" y="307"/>
                    <a:pt x="558" y="317"/>
                    <a:pt x="558" y="326"/>
                  </a:cubicBezTo>
                  <a:cubicBezTo>
                    <a:pt x="558" y="348"/>
                    <a:pt x="555" y="370"/>
                    <a:pt x="549" y="391"/>
                  </a:cubicBezTo>
                  <a:cubicBezTo>
                    <a:pt x="548" y="396"/>
                    <a:pt x="546" y="400"/>
                    <a:pt x="545" y="404"/>
                  </a:cubicBezTo>
                  <a:cubicBezTo>
                    <a:pt x="544" y="405"/>
                    <a:pt x="544" y="406"/>
                    <a:pt x="544" y="407"/>
                  </a:cubicBezTo>
                  <a:cubicBezTo>
                    <a:pt x="542" y="410"/>
                    <a:pt x="541" y="413"/>
                    <a:pt x="540" y="416"/>
                  </a:cubicBezTo>
                  <a:cubicBezTo>
                    <a:pt x="539" y="418"/>
                    <a:pt x="539" y="419"/>
                    <a:pt x="538" y="420"/>
                  </a:cubicBezTo>
                  <a:cubicBezTo>
                    <a:pt x="537" y="423"/>
                    <a:pt x="536" y="426"/>
                    <a:pt x="534" y="429"/>
                  </a:cubicBezTo>
                  <a:cubicBezTo>
                    <a:pt x="533" y="430"/>
                    <a:pt x="533" y="432"/>
                    <a:pt x="532" y="433"/>
                  </a:cubicBezTo>
                  <a:cubicBezTo>
                    <a:pt x="530" y="437"/>
                    <a:pt x="528" y="441"/>
                    <a:pt x="526" y="445"/>
                  </a:cubicBezTo>
                  <a:cubicBezTo>
                    <a:pt x="523" y="449"/>
                    <a:pt x="521" y="452"/>
                    <a:pt x="518" y="4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1D796A05-699F-49E4-A55B-71856D1E1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397" y="913954"/>
            <a:ext cx="2219589" cy="3170842"/>
          </a:xfrm>
          <a:prstGeom prst="rect">
            <a:avLst/>
          </a:prstGeom>
        </p:spPr>
      </p:pic>
    </p:spTree>
    <p:extLst>
      <p:ext uri="{BB962C8B-B14F-4D97-AF65-F5344CB8AC3E}">
        <p14:creationId xmlns:p14="http://schemas.microsoft.com/office/powerpoint/2010/main" val="1448625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2EF1A3-53DA-2441-80A8-7B73281B3942}"/>
              </a:ext>
            </a:extLst>
          </p:cNvPr>
          <p:cNvSpPr>
            <a:spLocks noGrp="1"/>
          </p:cNvSpPr>
          <p:nvPr>
            <p:ph idx="1"/>
          </p:nvPr>
        </p:nvSpPr>
        <p:spPr>
          <a:xfrm>
            <a:off x="4976031" y="963877"/>
            <a:ext cx="6377769" cy="4930246"/>
          </a:xfrm>
        </p:spPr>
        <p:txBody>
          <a:bodyPr anchor="ctr">
            <a:normAutofit/>
          </a:bodyPr>
          <a:lstStyle/>
          <a:p>
            <a:endParaRPr lang="tr-TR" sz="2400" dirty="0"/>
          </a:p>
          <a:p>
            <a:pPr marL="0" indent="0">
              <a:buNone/>
            </a:pPr>
            <a:r>
              <a:rPr lang="tr-TR" sz="2400" dirty="0"/>
              <a:t>“</a:t>
            </a:r>
            <a:r>
              <a:rPr lang="tr-TR" sz="2400" dirty="0" err="1"/>
              <a:t>It</a:t>
            </a:r>
            <a:r>
              <a:rPr lang="tr-TR" sz="2400" dirty="0"/>
              <a:t> is </a:t>
            </a:r>
            <a:r>
              <a:rPr lang="tr-TR" sz="2400" dirty="0" err="1"/>
              <a:t>harder</a:t>
            </a:r>
            <a:r>
              <a:rPr lang="tr-TR" sz="2400" dirty="0"/>
              <a:t> </a:t>
            </a:r>
            <a:r>
              <a:rPr lang="tr-TR" sz="2400" dirty="0" err="1"/>
              <a:t>than</a:t>
            </a:r>
            <a:r>
              <a:rPr lang="tr-TR" sz="2400" dirty="0"/>
              <a:t> </a:t>
            </a:r>
            <a:r>
              <a:rPr lang="tr-TR" sz="2400" dirty="0" err="1"/>
              <a:t>most</a:t>
            </a:r>
            <a:r>
              <a:rPr lang="tr-TR" sz="2400" dirty="0"/>
              <a:t> </a:t>
            </a:r>
            <a:r>
              <a:rPr lang="tr-TR" sz="2400" dirty="0" err="1"/>
              <a:t>other</a:t>
            </a:r>
            <a:r>
              <a:rPr lang="tr-TR" sz="2400" dirty="0"/>
              <a:t> </a:t>
            </a:r>
            <a:r>
              <a:rPr lang="tr-TR" sz="2400" dirty="0" err="1"/>
              <a:t>organizational</a:t>
            </a:r>
            <a:r>
              <a:rPr lang="tr-TR" sz="2400" dirty="0"/>
              <a:t> </a:t>
            </a:r>
            <a:r>
              <a:rPr lang="tr-TR" sz="2400" dirty="0" err="1"/>
              <a:t>change</a:t>
            </a:r>
            <a:r>
              <a:rPr lang="tr-TR" sz="2400" dirty="0"/>
              <a:t> </a:t>
            </a:r>
            <a:r>
              <a:rPr lang="tr-TR" sz="2400" dirty="0" err="1"/>
              <a:t>efforts</a:t>
            </a:r>
            <a:r>
              <a:rPr lang="tr-TR" sz="2400" dirty="0"/>
              <a:t> </a:t>
            </a:r>
            <a:r>
              <a:rPr lang="tr-TR" sz="2400" dirty="0" err="1"/>
              <a:t>I’ve</a:t>
            </a:r>
            <a:r>
              <a:rPr lang="tr-TR" sz="2400" dirty="0"/>
              <a:t> </a:t>
            </a:r>
            <a:r>
              <a:rPr lang="tr-TR" sz="2400" dirty="0" err="1"/>
              <a:t>witnessed</a:t>
            </a:r>
            <a:r>
              <a:rPr lang="tr-TR" sz="2400" dirty="0"/>
              <a:t> </a:t>
            </a:r>
            <a:r>
              <a:rPr lang="tr-TR" sz="2400" dirty="0" err="1"/>
              <a:t>or</a:t>
            </a:r>
            <a:r>
              <a:rPr lang="tr-TR" sz="2400" dirty="0"/>
              <a:t> </a:t>
            </a:r>
            <a:r>
              <a:rPr lang="tr-TR" sz="2400" dirty="0" err="1"/>
              <a:t>been</a:t>
            </a:r>
            <a:r>
              <a:rPr lang="tr-TR" sz="2400" dirty="0"/>
              <a:t> </a:t>
            </a:r>
            <a:r>
              <a:rPr lang="tr-TR" sz="2400" dirty="0" err="1"/>
              <a:t>part</a:t>
            </a:r>
            <a:r>
              <a:rPr lang="tr-TR" sz="2400" dirty="0"/>
              <a:t> of”  	Mike </a:t>
            </a:r>
            <a:r>
              <a:rPr lang="tr-TR" sz="2400" dirty="0" err="1"/>
              <a:t>Cohn</a:t>
            </a:r>
            <a:r>
              <a:rPr lang="tr-TR" sz="2400" dirty="0"/>
              <a:t> - </a:t>
            </a:r>
            <a:r>
              <a:rPr lang="tr-TR" sz="2400" dirty="0" err="1"/>
              <a:t>Succeeding</a:t>
            </a:r>
            <a:r>
              <a:rPr lang="tr-TR" sz="2400" dirty="0"/>
              <a:t> </a:t>
            </a:r>
            <a:r>
              <a:rPr lang="tr-TR" sz="2400" dirty="0" err="1"/>
              <a:t>with</a:t>
            </a:r>
            <a:r>
              <a:rPr lang="tr-TR" sz="2400" dirty="0"/>
              <a:t> </a:t>
            </a:r>
            <a:r>
              <a:rPr lang="tr-TR" sz="2400" dirty="0" err="1"/>
              <a:t>Agile</a:t>
            </a:r>
            <a:r>
              <a:rPr lang="tr-TR" sz="2400" dirty="0"/>
              <a:t>.</a:t>
            </a:r>
          </a:p>
          <a:p>
            <a:pPr marL="0" indent="0">
              <a:buNone/>
            </a:pPr>
            <a:endParaRPr lang="tr-TR" sz="2400" dirty="0"/>
          </a:p>
        </p:txBody>
      </p:sp>
      <p:sp>
        <p:nvSpPr>
          <p:cNvPr id="4" name="Date Placeholder 3">
            <a:extLst>
              <a:ext uri="{FF2B5EF4-FFF2-40B4-BE49-F238E27FC236}">
                <a16:creationId xmlns:a16="http://schemas.microsoft.com/office/drawing/2014/main" id="{BDC9E063-2FCB-9E41-A6B8-BD9E4CED7065}"/>
              </a:ext>
            </a:extLst>
          </p:cNvPr>
          <p:cNvSpPr>
            <a:spLocks noGrp="1"/>
          </p:cNvSpPr>
          <p:nvPr>
            <p:ph type="dt" sz="half" idx="10"/>
          </p:nvPr>
        </p:nvSpPr>
        <p:spPr>
          <a:xfrm>
            <a:off x="838200" y="6033479"/>
            <a:ext cx="2743200" cy="365125"/>
          </a:xfrm>
        </p:spPr>
        <p:txBody>
          <a:bodyPr>
            <a:normAutofit/>
          </a:bodyPr>
          <a:lstStyle/>
          <a:p>
            <a:pPr>
              <a:spcAft>
                <a:spcPts val="600"/>
              </a:spcAft>
            </a:pPr>
            <a:fld id="{213E9384-6FA0-4EFB-9E50-B90B631BDEDA}" type="datetime1">
              <a:rPr lang="en-US" sz="1050">
                <a:solidFill>
                  <a:schemeClr val="tx1">
                    <a:alpha val="80000"/>
                  </a:schemeClr>
                </a:solidFill>
              </a:rPr>
              <a:pPr>
                <a:spcAft>
                  <a:spcPts val="600"/>
                </a:spcAft>
              </a:pPr>
              <a:t>5/24/19</a:t>
            </a:fld>
            <a:endParaRPr lang="en-US" sz="1050">
              <a:solidFill>
                <a:schemeClr val="tx1">
                  <a:alpha val="80000"/>
                </a:schemeClr>
              </a:solidFill>
            </a:endParaRPr>
          </a:p>
        </p:txBody>
      </p:sp>
      <p:sp>
        <p:nvSpPr>
          <p:cNvPr id="5" name="Slide Number Placeholder 4">
            <a:extLst>
              <a:ext uri="{FF2B5EF4-FFF2-40B4-BE49-F238E27FC236}">
                <a16:creationId xmlns:a16="http://schemas.microsoft.com/office/drawing/2014/main" id="{9B07D215-1A91-3249-97CA-F9ACD997395B}"/>
              </a:ext>
            </a:extLst>
          </p:cNvPr>
          <p:cNvSpPr>
            <a:spLocks noGrp="1"/>
          </p:cNvSpPr>
          <p:nvPr>
            <p:ph type="sldNum" sz="quarter" idx="12"/>
          </p:nvPr>
        </p:nvSpPr>
        <p:spPr>
          <a:xfrm>
            <a:off x="10571516" y="6033479"/>
            <a:ext cx="782283" cy="365125"/>
          </a:xfrm>
        </p:spPr>
        <p:txBody>
          <a:bodyPr>
            <a:normAutofit/>
          </a:bodyPr>
          <a:lstStyle/>
          <a:p>
            <a:pPr>
              <a:spcAft>
                <a:spcPts val="600"/>
              </a:spcAft>
            </a:pPr>
            <a:fld id="{3653A8B8-0320-463C-9CFC-F3F813B668DA}" type="slidenum">
              <a:rPr lang="en-US" sz="1050">
                <a:solidFill>
                  <a:schemeClr val="tx1">
                    <a:alpha val="80000"/>
                  </a:schemeClr>
                </a:solidFill>
              </a:rPr>
              <a:pPr>
                <a:spcAft>
                  <a:spcPts val="600"/>
                </a:spcAft>
              </a:pPr>
              <a:t>3</a:t>
            </a:fld>
            <a:endParaRPr lang="en-US" sz="1050">
              <a:solidFill>
                <a:schemeClr val="tx1">
                  <a:alpha val="80000"/>
                </a:schemeClr>
              </a:solidFill>
            </a:endParaRPr>
          </a:p>
        </p:txBody>
      </p:sp>
    </p:spTree>
    <p:extLst>
      <p:ext uri="{BB962C8B-B14F-4D97-AF65-F5344CB8AC3E}">
        <p14:creationId xmlns:p14="http://schemas.microsoft.com/office/powerpoint/2010/main" val="110553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5/24/19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4</a:t>
            </a:fld>
            <a:endParaRPr lang="en-US" dirty="0"/>
          </a:p>
        </p:txBody>
      </p:sp>
      <p:pic>
        <p:nvPicPr>
          <p:cNvPr id="3" name="Picture 2">
            <a:extLst>
              <a:ext uri="{FF2B5EF4-FFF2-40B4-BE49-F238E27FC236}">
                <a16:creationId xmlns:a16="http://schemas.microsoft.com/office/drawing/2014/main" id="{DF53777C-AA05-684A-9E94-9241307FE6CC}"/>
              </a:ext>
            </a:extLst>
          </p:cNvPr>
          <p:cNvPicPr>
            <a:picLocks noChangeAspect="1"/>
          </p:cNvPicPr>
          <p:nvPr/>
        </p:nvPicPr>
        <p:blipFill>
          <a:blip r:embed="rId3"/>
          <a:stretch>
            <a:fillRect/>
          </a:stretch>
        </p:blipFill>
        <p:spPr>
          <a:xfrm>
            <a:off x="1348922" y="1007529"/>
            <a:ext cx="9494157" cy="5348821"/>
          </a:xfrm>
          <a:prstGeom prst="rect">
            <a:avLst/>
          </a:prstGeom>
        </p:spPr>
      </p:pic>
      <p:sp>
        <p:nvSpPr>
          <p:cNvPr id="9" name="Content Placeholder 2">
            <a:extLst>
              <a:ext uri="{FF2B5EF4-FFF2-40B4-BE49-F238E27FC236}">
                <a16:creationId xmlns:a16="http://schemas.microsoft.com/office/drawing/2014/main" id="{AAA70CC5-C11D-0E40-87BB-09F479990C8A}"/>
              </a:ext>
            </a:extLst>
          </p:cNvPr>
          <p:cNvSpPr>
            <a:spLocks noGrp="1"/>
          </p:cNvSpPr>
          <p:nvPr>
            <p:ph idx="1"/>
          </p:nvPr>
        </p:nvSpPr>
        <p:spPr>
          <a:xfrm>
            <a:off x="831485" y="436636"/>
            <a:ext cx="11023600" cy="936018"/>
          </a:xfrm>
        </p:spPr>
        <p:txBody>
          <a:bodyPr/>
          <a:lstStyle/>
          <a:p>
            <a:pPr marL="0" indent="0">
              <a:buNone/>
            </a:pPr>
            <a:r>
              <a:rPr lang="tr-TR" dirty="0"/>
              <a:t> </a:t>
            </a:r>
            <a:r>
              <a:rPr lang="tr-TR" dirty="0" err="1"/>
              <a:t>Organizational</a:t>
            </a:r>
            <a:r>
              <a:rPr lang="tr-TR" dirty="0"/>
              <a:t> </a:t>
            </a:r>
            <a:r>
              <a:rPr lang="tr-TR" dirty="0" err="1"/>
              <a:t>culture</a:t>
            </a:r>
            <a:r>
              <a:rPr lang="tr-TR" dirty="0"/>
              <a:t> is </a:t>
            </a:r>
            <a:r>
              <a:rPr lang="tr-TR" dirty="0" err="1"/>
              <a:t>the</a:t>
            </a:r>
            <a:r>
              <a:rPr lang="tr-TR" dirty="0"/>
              <a:t> </a:t>
            </a:r>
            <a:r>
              <a:rPr lang="tr-TR" dirty="0" err="1"/>
              <a:t>way</a:t>
            </a:r>
            <a:r>
              <a:rPr lang="tr-TR" dirty="0"/>
              <a:t> </a:t>
            </a:r>
            <a:r>
              <a:rPr lang="tr-TR" dirty="0" err="1"/>
              <a:t>we</a:t>
            </a:r>
            <a:r>
              <a:rPr lang="tr-TR" dirty="0"/>
              <a:t> do </a:t>
            </a:r>
            <a:r>
              <a:rPr lang="tr-TR" dirty="0" err="1"/>
              <a:t>things</a:t>
            </a:r>
            <a:r>
              <a:rPr lang="tr-TR" dirty="0"/>
              <a:t> in </a:t>
            </a:r>
            <a:r>
              <a:rPr lang="tr-TR" dirty="0" err="1"/>
              <a:t>order</a:t>
            </a:r>
            <a:r>
              <a:rPr lang="tr-TR" dirty="0"/>
              <a:t> </a:t>
            </a:r>
            <a:r>
              <a:rPr lang="tr-TR" dirty="0" err="1"/>
              <a:t>to</a:t>
            </a:r>
            <a:r>
              <a:rPr lang="tr-TR" dirty="0"/>
              <a:t> </a:t>
            </a:r>
            <a:r>
              <a:rPr lang="tr-TR" dirty="0" err="1"/>
              <a:t>succeed</a:t>
            </a:r>
            <a:r>
              <a:rPr lang="tr-TR" dirty="0"/>
              <a:t> 								Benjamin </a:t>
            </a:r>
            <a:r>
              <a:rPr lang="tr-TR" dirty="0" err="1"/>
              <a:t>Schneider</a:t>
            </a:r>
            <a:endParaRPr lang="tr-TR" dirty="0"/>
          </a:p>
        </p:txBody>
      </p:sp>
    </p:spTree>
    <p:extLst>
      <p:ext uri="{BB962C8B-B14F-4D97-AF65-F5344CB8AC3E}">
        <p14:creationId xmlns:p14="http://schemas.microsoft.com/office/powerpoint/2010/main" val="2768492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3616C138-DED9-4AC3-A0AC-B53DDD08A257}"/>
              </a:ext>
            </a:extLst>
          </p:cNvPr>
          <p:cNvSpPr/>
          <p:nvPr/>
        </p:nvSpPr>
        <p:spPr>
          <a:xfrm>
            <a:off x="1875857" y="5376568"/>
            <a:ext cx="742950" cy="742950"/>
          </a:xfrm>
          <a:prstGeom prst="ellips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AC0C0967-ADDE-430C-899B-DE0A1DC93B40}"/>
              </a:ext>
            </a:extLst>
          </p:cNvPr>
          <p:cNvSpPr>
            <a:spLocks noGrp="1"/>
          </p:cNvSpPr>
          <p:nvPr>
            <p:ph type="dt" sz="half" idx="10"/>
          </p:nvPr>
        </p:nvSpPr>
        <p:spPr/>
        <p:txBody>
          <a:bodyPr/>
          <a:lstStyle/>
          <a:p>
            <a:fld id="{8D10D239-06AF-4435-B689-588E52E43086}" type="datetime1">
              <a:rPr lang="en-US" smtClean="0"/>
              <a:t>5/24/19</a:t>
            </a:fld>
            <a:endParaRPr lang="en-US"/>
          </a:p>
        </p:txBody>
      </p:sp>
      <p:sp>
        <p:nvSpPr>
          <p:cNvPr id="7" name="Slide Number Placeholder 6">
            <a:extLst>
              <a:ext uri="{FF2B5EF4-FFF2-40B4-BE49-F238E27FC236}">
                <a16:creationId xmlns:a16="http://schemas.microsoft.com/office/drawing/2014/main" id="{5EB23CE3-CF6C-4A7E-AAE7-D3F613CD85B0}"/>
              </a:ext>
            </a:extLst>
          </p:cNvPr>
          <p:cNvSpPr>
            <a:spLocks noGrp="1"/>
          </p:cNvSpPr>
          <p:nvPr>
            <p:ph type="sldNum" sz="quarter" idx="12"/>
          </p:nvPr>
        </p:nvSpPr>
        <p:spPr/>
        <p:txBody>
          <a:bodyPr/>
          <a:lstStyle/>
          <a:p>
            <a:fld id="{3653A8B8-0320-463C-9CFC-F3F813B668DA}" type="slidenum">
              <a:rPr lang="en-US" smtClean="0"/>
              <a:pPr/>
              <a:t>5</a:t>
            </a:fld>
            <a:endParaRPr lang="en-US" dirty="0"/>
          </a:p>
        </p:txBody>
      </p:sp>
      <p:graphicFrame>
        <p:nvGraphicFramePr>
          <p:cNvPr id="4" name="Diagram 3">
            <a:extLst>
              <a:ext uri="{FF2B5EF4-FFF2-40B4-BE49-F238E27FC236}">
                <a16:creationId xmlns:a16="http://schemas.microsoft.com/office/drawing/2014/main" id="{11398714-7019-BD4B-BB0C-84D3D64C1A04}"/>
              </a:ext>
            </a:extLst>
          </p:cNvPr>
          <p:cNvGraphicFramePr/>
          <p:nvPr>
            <p:extLst>
              <p:ext uri="{D42A27DB-BD31-4B8C-83A1-F6EECF244321}">
                <p14:modId xmlns:p14="http://schemas.microsoft.com/office/powerpoint/2010/main" val="308654874"/>
              </p:ext>
            </p:extLst>
          </p:nvPr>
        </p:nvGraphicFramePr>
        <p:xfrm>
          <a:off x="1640726" y="93768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1">
            <a:extLst>
              <a:ext uri="{FF2B5EF4-FFF2-40B4-BE49-F238E27FC236}">
                <a16:creationId xmlns:a16="http://schemas.microsoft.com/office/drawing/2014/main" id="{63232B6E-5057-4F4C-ADEC-B05787CFD4A7}"/>
              </a:ext>
            </a:extLst>
          </p:cNvPr>
          <p:cNvSpPr>
            <a:spLocks noGrp="1"/>
          </p:cNvSpPr>
          <p:nvPr>
            <p:ph type="title"/>
          </p:nvPr>
        </p:nvSpPr>
        <p:spPr>
          <a:xfrm>
            <a:off x="584200" y="252910"/>
            <a:ext cx="11023600" cy="777875"/>
          </a:xfrm>
        </p:spPr>
        <p:txBody>
          <a:bodyPr/>
          <a:lstStyle/>
          <a:p>
            <a:r>
              <a:rPr lang="tr-TR" dirty="0" err="1"/>
              <a:t>Organizational</a:t>
            </a:r>
            <a:r>
              <a:rPr lang="tr-TR" dirty="0"/>
              <a:t> </a:t>
            </a:r>
            <a:r>
              <a:rPr lang="tr-TR" dirty="0" err="1"/>
              <a:t>Culture</a:t>
            </a:r>
            <a:r>
              <a:rPr lang="tr-TR" dirty="0"/>
              <a:t> </a:t>
            </a:r>
            <a:r>
              <a:rPr lang="tr-TR" dirty="0" err="1"/>
              <a:t>Manifests</a:t>
            </a:r>
            <a:endParaRPr lang="tr-TR" dirty="0"/>
          </a:p>
        </p:txBody>
      </p:sp>
    </p:spTree>
    <p:extLst>
      <p:ext uri="{BB962C8B-B14F-4D97-AF65-F5344CB8AC3E}">
        <p14:creationId xmlns:p14="http://schemas.microsoft.com/office/powerpoint/2010/main" val="103285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58DE89C-74D0-AF48-A768-3109C37409A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Scrum vs Waterfall</a:t>
            </a:r>
            <a:endParaRPr lang="en-US" sz="3200" kern="1200" dirty="0">
              <a:solidFill>
                <a:schemeClr val="bg1"/>
              </a:solidFill>
              <a:latin typeface="+mj-lt"/>
              <a:ea typeface="+mj-ea"/>
              <a:cs typeface="+mj-cs"/>
            </a:endParaRPr>
          </a:p>
        </p:txBody>
      </p:sp>
      <p:pic>
        <p:nvPicPr>
          <p:cNvPr id="13" name="Content Placeholder 12">
            <a:extLst>
              <a:ext uri="{FF2B5EF4-FFF2-40B4-BE49-F238E27FC236}">
                <a16:creationId xmlns:a16="http://schemas.microsoft.com/office/drawing/2014/main" id="{409A0F09-EF35-D642-AEC8-C3D70E5A51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0273" y="1675227"/>
            <a:ext cx="7511454" cy="4394199"/>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pPr>
                <a:spcAft>
                  <a:spcPts val="600"/>
                </a:spcAft>
              </a:pPr>
              <a:t>5/24/19</a:t>
            </a:fld>
            <a:endParaRPr lang="en-US"/>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chemeClr val="tx1">
                    <a:tint val="75000"/>
                  </a:schemeClr>
                </a:solidFill>
              </a:rPr>
              <a:pPr>
                <a:spcAft>
                  <a:spcPts val="600"/>
                </a:spcAft>
              </a:pPr>
              <a:t>6</a:t>
            </a:fld>
            <a:endParaRPr lang="en-US" sz="1200">
              <a:solidFill>
                <a:schemeClr val="tx1">
                  <a:tint val="75000"/>
                </a:schemeClr>
              </a:solidFill>
            </a:endParaRPr>
          </a:p>
        </p:txBody>
      </p:sp>
    </p:spTree>
    <p:extLst>
      <p:ext uri="{BB962C8B-B14F-4D97-AF65-F5344CB8AC3E}">
        <p14:creationId xmlns:p14="http://schemas.microsoft.com/office/powerpoint/2010/main" val="232291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2AF7D1-2223-354D-AC26-6083448BAB26}"/>
              </a:ext>
            </a:extLst>
          </p:cNvPr>
          <p:cNvPicPr>
            <a:picLocks noChangeAspect="1"/>
          </p:cNvPicPr>
          <p:nvPr/>
        </p:nvPicPr>
        <p:blipFill rotWithShape="1">
          <a:blip r:embed="rId3"/>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a:solidFill>
                  <a:srgbClr val="FFFFFF"/>
                </a:solidFill>
              </a:rPr>
              <a:pPr>
                <a:spcAft>
                  <a:spcPts val="600"/>
                </a:spcAft>
              </a:pPr>
              <a:t>5/24/19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a:solidFill>
                  <a:srgbClr val="FFFFFF"/>
                </a:solidFill>
              </a:rPr>
              <a:pPr>
                <a:spcAft>
                  <a:spcPts val="600"/>
                </a:spcAft>
              </a:pPr>
              <a:t>7</a:t>
            </a:fld>
            <a:endParaRPr lang="en-US" sz="1200">
              <a:solidFill>
                <a:srgbClr val="FFFFFF"/>
              </a:solidFill>
            </a:endParaRPr>
          </a:p>
        </p:txBody>
      </p:sp>
    </p:spTree>
    <p:extLst>
      <p:ext uri="{BB962C8B-B14F-4D97-AF65-F5344CB8AC3E}">
        <p14:creationId xmlns:p14="http://schemas.microsoft.com/office/powerpoint/2010/main" val="150456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06DB9-775F-CA45-9759-64EE95C92EE2}"/>
              </a:ext>
            </a:extLst>
          </p:cNvPr>
          <p:cNvPicPr>
            <a:picLocks noChangeAspect="1"/>
          </p:cNvPicPr>
          <p:nvPr/>
        </p:nvPicPr>
        <p:blipFill rotWithShape="1">
          <a:blip r:embed="rId3"/>
          <a:srcRect b="20495"/>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a:solidFill>
                  <a:srgbClr val="FFFFFF"/>
                </a:solidFill>
              </a:rPr>
              <a:pPr>
                <a:spcAft>
                  <a:spcPts val="600"/>
                </a:spcAft>
              </a:pPr>
              <a:t>5/24/19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a:solidFill>
                  <a:srgbClr val="FFFFFF"/>
                </a:solidFill>
              </a:rPr>
              <a:pPr>
                <a:spcAft>
                  <a:spcPts val="600"/>
                </a:spcAft>
              </a:pPr>
              <a:t>8</a:t>
            </a:fld>
            <a:endParaRPr lang="en-US" sz="1200">
              <a:solidFill>
                <a:srgbClr val="FFFFFF"/>
              </a:solidFill>
            </a:endParaRPr>
          </a:p>
        </p:txBody>
      </p:sp>
    </p:spTree>
    <p:extLst>
      <p:ext uri="{BB962C8B-B14F-4D97-AF65-F5344CB8AC3E}">
        <p14:creationId xmlns:p14="http://schemas.microsoft.com/office/powerpoint/2010/main" val="5656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59E626-7048-3940-ABD6-E0E6F75D0313}"/>
              </a:ext>
            </a:extLst>
          </p:cNvPr>
          <p:cNvPicPr>
            <a:picLocks noChangeAspect="1"/>
          </p:cNvPicPr>
          <p:nvPr/>
        </p:nvPicPr>
        <p:blipFill rotWithShape="1">
          <a:blip r:embed="rId3"/>
          <a:srcRect l="6572" r="5872"/>
          <a:stretch/>
        </p:blipFill>
        <p:spPr>
          <a:xfrm>
            <a:off x="20" y="10"/>
            <a:ext cx="12191980" cy="6857990"/>
          </a:xfrm>
          <a:prstGeom prst="rect">
            <a:avLst/>
          </a:prstGeom>
        </p:spPr>
      </p:pic>
      <p:sp>
        <p:nvSpPr>
          <p:cNvPr id="4" name="Date Placeholder 3">
            <a:extLst>
              <a:ext uri="{FF2B5EF4-FFF2-40B4-BE49-F238E27FC236}">
                <a16:creationId xmlns:a16="http://schemas.microsoft.com/office/drawing/2014/main" id="{9AEDCFB7-7074-2A4F-97A0-BAD22EABAB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13E9384-6FA0-4EFB-9E50-B90B631BDEDA}" type="datetime1">
              <a:rPr lang="en-US" smtClean="0">
                <a:solidFill>
                  <a:srgbClr val="FFFFFF"/>
                </a:solidFill>
              </a:rPr>
              <a:pPr>
                <a:spcAft>
                  <a:spcPts val="600"/>
                </a:spcAft>
              </a:pPr>
              <a:t>5/24/19</a:t>
            </a:fld>
            <a:endParaRPr lang="en-US">
              <a:solidFill>
                <a:srgbClr val="FFFFFF"/>
              </a:solidFill>
            </a:endParaRPr>
          </a:p>
        </p:txBody>
      </p:sp>
      <p:sp>
        <p:nvSpPr>
          <p:cNvPr id="5" name="Slide Number Placeholder 4">
            <a:extLst>
              <a:ext uri="{FF2B5EF4-FFF2-40B4-BE49-F238E27FC236}">
                <a16:creationId xmlns:a16="http://schemas.microsoft.com/office/drawing/2014/main" id="{F25FC454-43AC-5B45-A9CE-FD29A5B4F0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53A8B8-0320-463C-9CFC-F3F813B668DA}" type="slidenum">
              <a:rPr lang="en-US" sz="1200" smtClean="0">
                <a:solidFill>
                  <a:srgbClr val="FFFFFF"/>
                </a:solidFill>
              </a:rPr>
              <a:pPr>
                <a:spcAft>
                  <a:spcPts val="600"/>
                </a:spcAft>
              </a:pPr>
              <a:t>9</a:t>
            </a:fld>
            <a:endParaRPr lang="en-US" sz="1200">
              <a:solidFill>
                <a:srgbClr val="FFFFFF"/>
              </a:solidFill>
            </a:endParaRPr>
          </a:p>
        </p:txBody>
      </p:sp>
    </p:spTree>
    <p:extLst>
      <p:ext uri="{BB962C8B-B14F-4D97-AF65-F5344CB8AC3E}">
        <p14:creationId xmlns:p14="http://schemas.microsoft.com/office/powerpoint/2010/main" val="4225767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6">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1553</Words>
  <Application>Microsoft Macintosh PowerPoint</Application>
  <PresentationFormat>Widescreen</PresentationFormat>
  <Paragraphs>233</Paragraphs>
  <Slides>28</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Segoe UI</vt:lpstr>
      <vt:lpstr>Office Theme</vt:lpstr>
      <vt:lpstr>PowerPoint Presentation</vt:lpstr>
      <vt:lpstr>PowerPoint Presentation</vt:lpstr>
      <vt:lpstr>PowerPoint Presentation</vt:lpstr>
      <vt:lpstr>PowerPoint Presentation</vt:lpstr>
      <vt:lpstr>Organizational Culture Manifests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Organizational impact categories</vt:lpstr>
      <vt:lpstr>Management style and leadership </vt:lpstr>
      <vt:lpstr>Decision making </vt:lpstr>
      <vt:lpstr>Cadence and speed </vt:lpstr>
      <vt:lpstr>Planning </vt:lpstr>
      <vt:lpstr>Focus on productivity </vt:lpstr>
      <vt:lpstr>Soft factors </vt:lpstr>
      <vt:lpstr>Hierarchy</vt:lpstr>
      <vt:lpstr>Organizational structure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Korcan Andac (Dogus Teknoloji)</dc:creator>
  <cp:lastModifiedBy>Korcan Andac (Dogus Teknoloji)</cp:lastModifiedBy>
  <cp:revision>6</cp:revision>
  <dcterms:created xsi:type="dcterms:W3CDTF">2019-05-24T07:38:41Z</dcterms:created>
  <dcterms:modified xsi:type="dcterms:W3CDTF">2019-05-24T12:40:32Z</dcterms:modified>
</cp:coreProperties>
</file>